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94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s/slide79.xml" ContentType="application/vnd.openxmlformats-officedocument.presentationml.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slides/slide9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s/slide9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slides/slide9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s/slide80.xml" ContentType="application/vnd.openxmlformats-officedocument.presentationml.slide+xml"/>
  <Override PartName="/ppt/slides/slide82.xml" ContentType="application/vnd.openxmlformats-officedocument.presentationml.slide+xml"/>
  <Override PartName="/ppt/slides/slide9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89.xml" ContentType="application/vnd.openxmlformats-officedocument.presentationml.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slides/slide87.xml" ContentType="application/vnd.openxmlformats-officedocument.presentationml.slide+xml"/>
  <Override PartName="/ppt/slides/slide96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slideLayouts/slideLayout15.xml" ContentType="application/vnd.openxmlformats-officedocument.presentationml.slideLayout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9"/>
  </p:notesMasterIdLst>
  <p:sldIdLst>
    <p:sldId id="256" r:id="rId2"/>
    <p:sldId id="257" r:id="rId3"/>
    <p:sldId id="258" r:id="rId4"/>
    <p:sldId id="283" r:id="rId5"/>
    <p:sldId id="260" r:id="rId6"/>
    <p:sldId id="261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2" r:id="rId15"/>
    <p:sldId id="276" r:id="rId16"/>
    <p:sldId id="277" r:id="rId17"/>
    <p:sldId id="278" r:id="rId18"/>
    <p:sldId id="279" r:id="rId19"/>
    <p:sldId id="280" r:id="rId20"/>
    <p:sldId id="284" r:id="rId21"/>
    <p:sldId id="285" r:id="rId22"/>
    <p:sldId id="286" r:id="rId23"/>
    <p:sldId id="287" r:id="rId24"/>
    <p:sldId id="290" r:id="rId25"/>
    <p:sldId id="291" r:id="rId26"/>
    <p:sldId id="292" r:id="rId27"/>
    <p:sldId id="293" r:id="rId28"/>
    <p:sldId id="294" r:id="rId29"/>
    <p:sldId id="295" r:id="rId30"/>
    <p:sldId id="296" r:id="rId31"/>
    <p:sldId id="297" r:id="rId32"/>
    <p:sldId id="299" r:id="rId33"/>
    <p:sldId id="300" r:id="rId34"/>
    <p:sldId id="301" r:id="rId35"/>
    <p:sldId id="303" r:id="rId36"/>
    <p:sldId id="304" r:id="rId37"/>
    <p:sldId id="306" r:id="rId38"/>
    <p:sldId id="307" r:id="rId39"/>
    <p:sldId id="308" r:id="rId40"/>
    <p:sldId id="309" r:id="rId41"/>
    <p:sldId id="310" r:id="rId42"/>
    <p:sldId id="311" r:id="rId43"/>
    <p:sldId id="312" r:id="rId44"/>
    <p:sldId id="313" r:id="rId45"/>
    <p:sldId id="314" r:id="rId46"/>
    <p:sldId id="315" r:id="rId47"/>
    <p:sldId id="316" r:id="rId48"/>
    <p:sldId id="317" r:id="rId49"/>
    <p:sldId id="318" r:id="rId50"/>
    <p:sldId id="320" r:id="rId51"/>
    <p:sldId id="321" r:id="rId52"/>
    <p:sldId id="322" r:id="rId53"/>
    <p:sldId id="325" r:id="rId54"/>
    <p:sldId id="326" r:id="rId55"/>
    <p:sldId id="327" r:id="rId56"/>
    <p:sldId id="330" r:id="rId57"/>
    <p:sldId id="332" r:id="rId58"/>
    <p:sldId id="335" r:id="rId59"/>
    <p:sldId id="336" r:id="rId60"/>
    <p:sldId id="343" r:id="rId61"/>
    <p:sldId id="344" r:id="rId62"/>
    <p:sldId id="346" r:id="rId63"/>
    <p:sldId id="347" r:id="rId64"/>
    <p:sldId id="348" r:id="rId65"/>
    <p:sldId id="349" r:id="rId66"/>
    <p:sldId id="350" r:id="rId67"/>
    <p:sldId id="351" r:id="rId68"/>
    <p:sldId id="352" r:id="rId69"/>
    <p:sldId id="355" r:id="rId70"/>
    <p:sldId id="356" r:id="rId71"/>
    <p:sldId id="357" r:id="rId72"/>
    <p:sldId id="358" r:id="rId73"/>
    <p:sldId id="359" r:id="rId74"/>
    <p:sldId id="360" r:id="rId75"/>
    <p:sldId id="361" r:id="rId76"/>
    <p:sldId id="362" r:id="rId77"/>
    <p:sldId id="363" r:id="rId78"/>
    <p:sldId id="364" r:id="rId79"/>
    <p:sldId id="365" r:id="rId80"/>
    <p:sldId id="366" r:id="rId81"/>
    <p:sldId id="368" r:id="rId82"/>
    <p:sldId id="369" r:id="rId83"/>
    <p:sldId id="370" r:id="rId84"/>
    <p:sldId id="371" r:id="rId85"/>
    <p:sldId id="372" r:id="rId86"/>
    <p:sldId id="373" r:id="rId87"/>
    <p:sldId id="376" r:id="rId88"/>
    <p:sldId id="377" r:id="rId89"/>
    <p:sldId id="380" r:id="rId90"/>
    <p:sldId id="388" r:id="rId91"/>
    <p:sldId id="389" r:id="rId92"/>
    <p:sldId id="390" r:id="rId93"/>
    <p:sldId id="405" r:id="rId94"/>
    <p:sldId id="409" r:id="rId95"/>
    <p:sldId id="410" r:id="rId96"/>
    <p:sldId id="414" r:id="rId97"/>
    <p:sldId id="416" r:id="rId9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84" y="-25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102" Type="http://schemas.openxmlformats.org/officeDocument/2006/relationships/theme" Target="theme/theme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notesMaster" Target="notesMasters/notesMaster1.xml"/><Relationship Id="rId10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D3E8C3-695E-486B-A493-D92F80B5D720}" type="datetimeFigureOut">
              <a:rPr lang="en-US" smtClean="0"/>
              <a:pPr/>
              <a:t>1/18/2024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013494-7E0B-4009-813B-7E628A805B6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3F96E9A-5D3C-47B0-BA87-D87156C71D38}" type="slidenum">
              <a:rPr lang="en-US" smtClean="0"/>
              <a:pPr/>
              <a:t>45</a:t>
            </a:fld>
            <a:endParaRPr lang="en-US" smtClean="0"/>
          </a:p>
        </p:txBody>
      </p:sp>
      <p:sp>
        <p:nvSpPr>
          <p:cNvPr id="1157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571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r>
              <a:rPr lang="sl-SI" smtClean="0"/>
              <a:t>Iz prikazanog citata se  jasno može videti neophodnost zajedničke akcije. Dakle, da podvučemo, samo zajednička akcija svih relevantnih stručnjaka i profesionalaca u jednom društvu garantuje da će se nasilju u porodici stati na put.</a:t>
            </a:r>
            <a:endParaRPr lang="en-GB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7813"/>
            <a:ext cx="8229600" cy="58531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1CA0BE-826F-4913-8B21-067BA5277D6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DBAAA2-173E-4B6A-9451-3D68F990CA8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91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41763"/>
            <a:ext cx="4038600" cy="21891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178863-43C6-4A9D-A2C8-50AF9A12065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91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41763"/>
            <a:ext cx="4038600" cy="21891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F70572-DAB4-4171-A041-E88A4F306EB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1/18/2024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1/18/2024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1/18/2024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1/18/2024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5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2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17.jpeg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2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2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4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2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2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5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4.x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4.x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b="1" i="1" dirty="0" smtClean="0"/>
              <a:t>Mechanical injuries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F930DFB3-5F3B-443F-B54F-483A36663FCD}" type="slidenum">
              <a:rPr lang="en-US" smtClean="0"/>
              <a:pPr/>
              <a:t>10</a:t>
            </a:fld>
            <a:endParaRPr lang="en-US" smtClean="0"/>
          </a:p>
        </p:txBody>
      </p:sp>
      <p:sp>
        <p:nvSpPr>
          <p:cNvPr id="31747" name="Rectangle 2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Clr>
                <a:srgbClr val="008000"/>
              </a:buClr>
              <a:buFont typeface="Wingdings" pitchFamily="2" charset="2"/>
              <a:buNone/>
            </a:pPr>
            <a:r>
              <a:rPr lang="en-US" b="1" i="1" dirty="0" err="1" smtClean="0"/>
              <a:t>Excoriationes</a:t>
            </a:r>
            <a:r>
              <a:rPr lang="en-US" b="1" i="1" dirty="0" smtClean="0"/>
              <a:t> cutis</a:t>
            </a:r>
          </a:p>
          <a:p>
            <a:pPr>
              <a:buClr>
                <a:srgbClr val="008000"/>
              </a:buClr>
              <a:buFont typeface="Wingdings" pitchFamily="2" charset="2"/>
              <a:buNone/>
            </a:pPr>
            <a:r>
              <a:rPr lang="en-US" b="1" i="1" dirty="0" err="1" smtClean="0"/>
              <a:t>regionis</a:t>
            </a:r>
            <a:r>
              <a:rPr lang="en-US" b="1" i="1" dirty="0" smtClean="0"/>
              <a:t> </a:t>
            </a:r>
            <a:r>
              <a:rPr lang="en-US" b="1" i="1" dirty="0" err="1" smtClean="0"/>
              <a:t>faciei</a:t>
            </a:r>
            <a:r>
              <a:rPr lang="en-US" b="1" i="1" dirty="0" smtClean="0"/>
              <a:t>.</a:t>
            </a:r>
          </a:p>
          <a:p>
            <a:pPr>
              <a:buClr>
                <a:srgbClr val="008000"/>
              </a:buClr>
              <a:buFont typeface="Wingdings" pitchFamily="2" charset="2"/>
              <a:buChar char="Ø"/>
            </a:pPr>
            <a:r>
              <a:rPr lang="en-US" b="1" dirty="0" smtClean="0"/>
              <a:t>Abrasion usually </a:t>
            </a:r>
          </a:p>
          <a:p>
            <a:pPr>
              <a:buClr>
                <a:srgbClr val="008000"/>
              </a:buClr>
              <a:buFont typeface="Wingdings" pitchFamily="2" charset="2"/>
              <a:buNone/>
            </a:pPr>
            <a:r>
              <a:rPr lang="en-US" b="1" dirty="0" smtClean="0"/>
              <a:t>does not penetrate </a:t>
            </a:r>
          </a:p>
          <a:p>
            <a:pPr>
              <a:buClr>
                <a:srgbClr val="008000"/>
              </a:buClr>
              <a:buFont typeface="Wingdings" pitchFamily="2" charset="2"/>
              <a:buNone/>
            </a:pPr>
            <a:r>
              <a:rPr lang="en-US" b="1" dirty="0" smtClean="0"/>
              <a:t>the full thickness </a:t>
            </a:r>
          </a:p>
          <a:p>
            <a:pPr>
              <a:buClr>
                <a:srgbClr val="008000"/>
              </a:buClr>
              <a:buFont typeface="Wingdings" pitchFamily="2" charset="2"/>
              <a:buNone/>
            </a:pPr>
            <a:r>
              <a:rPr lang="en-US" b="1" dirty="0" smtClean="0"/>
              <a:t>of the epidermis</a:t>
            </a:r>
            <a:r>
              <a:rPr lang="en-US" i="1" dirty="0" smtClean="0"/>
              <a:t>.</a:t>
            </a:r>
          </a:p>
          <a:p>
            <a:pPr>
              <a:buFont typeface="Monotype Sorts"/>
              <a:buNone/>
            </a:pPr>
            <a:endParaRPr lang="en-US" i="1" dirty="0" smtClean="0"/>
          </a:p>
          <a:p>
            <a:pPr>
              <a:buFont typeface="Monotype Sorts"/>
              <a:buNone/>
            </a:pPr>
            <a:endParaRPr lang="en-US" dirty="0" smtClean="0"/>
          </a:p>
        </p:txBody>
      </p:sp>
      <p:sp>
        <p:nvSpPr>
          <p:cNvPr id="31748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b="1" i="1" dirty="0" smtClean="0"/>
              <a:t>ABRASIONS</a:t>
            </a:r>
            <a:r>
              <a:rPr lang="en-US" b="1" dirty="0" smtClean="0"/>
              <a:t> 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CB997111-31DD-4125-874E-2620FEC92CF5}" type="slidenum">
              <a:rPr lang="en-US" smtClean="0"/>
              <a:pPr/>
              <a:t>11</a:t>
            </a:fld>
            <a:endParaRPr lang="en-US" smtClean="0"/>
          </a:p>
        </p:txBody>
      </p:sp>
      <p:sp>
        <p:nvSpPr>
          <p:cNvPr id="32771" name="Rectangle 102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b="1" i="1" dirty="0" smtClean="0"/>
              <a:t>ABRASIONS</a:t>
            </a:r>
            <a:r>
              <a:rPr lang="en-US" i="1" dirty="0" smtClean="0"/>
              <a:t> </a:t>
            </a:r>
          </a:p>
        </p:txBody>
      </p:sp>
      <p:sp>
        <p:nvSpPr>
          <p:cNvPr id="32772" name="Rectangle 1029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  <a:buFont typeface="Monotype Sorts"/>
              <a:buNone/>
            </a:pPr>
            <a:r>
              <a:rPr lang="en-US" b="1" dirty="0" smtClean="0"/>
              <a:t>Depending on the mechanism of occurring,</a:t>
            </a:r>
          </a:p>
          <a:p>
            <a:pPr>
              <a:lnSpc>
                <a:spcPct val="90000"/>
              </a:lnSpc>
              <a:buFont typeface="Monotype Sorts"/>
              <a:buNone/>
            </a:pPr>
            <a:r>
              <a:rPr lang="en-US" b="1" dirty="0" smtClean="0"/>
              <a:t>the abrasion may appear in different ways:</a:t>
            </a:r>
          </a:p>
          <a:p>
            <a:pPr>
              <a:lnSpc>
                <a:spcPct val="90000"/>
              </a:lnSpc>
              <a:buClr>
                <a:srgbClr val="008000"/>
              </a:buClr>
              <a:buFont typeface="Wingdings" pitchFamily="2" charset="2"/>
              <a:buChar char="Ø"/>
            </a:pPr>
            <a:r>
              <a:rPr lang="en-US" b="1" i="1" dirty="0" smtClean="0"/>
              <a:t>Simple abrasion</a:t>
            </a:r>
            <a:r>
              <a:rPr lang="en-US" b="1" dirty="0" smtClean="0"/>
              <a:t> of the skin may be caused by impact of the head against the ground, or  produced by single hit with an object.</a:t>
            </a:r>
          </a:p>
          <a:p>
            <a:pPr>
              <a:lnSpc>
                <a:spcPct val="90000"/>
              </a:lnSpc>
              <a:buClr>
                <a:srgbClr val="008000"/>
              </a:buClr>
              <a:buFont typeface="Wingdings" pitchFamily="2" charset="2"/>
              <a:buChar char="Ø"/>
            </a:pPr>
            <a:r>
              <a:rPr lang="en-US" b="1" dirty="0" smtClean="0"/>
              <a:t> </a:t>
            </a:r>
            <a:r>
              <a:rPr lang="en-US" b="1" i="1" dirty="0" smtClean="0"/>
              <a:t>Scratches</a:t>
            </a:r>
            <a:r>
              <a:rPr lang="en-US" b="1" dirty="0" smtClean="0"/>
              <a:t> or </a:t>
            </a:r>
            <a:r>
              <a:rPr lang="en-US" b="1" i="1" dirty="0" smtClean="0"/>
              <a:t>grazes</a:t>
            </a:r>
            <a:r>
              <a:rPr lang="en-US" b="1" dirty="0" smtClean="0"/>
              <a:t> usually indicate a linear mark abrasion.</a:t>
            </a:r>
          </a:p>
          <a:p>
            <a:pPr>
              <a:lnSpc>
                <a:spcPct val="90000"/>
              </a:lnSpc>
              <a:buFont typeface="Monotype Sorts"/>
              <a:buNone/>
            </a:pPr>
            <a:endParaRPr lang="en-US" dirty="0" smtClean="0">
              <a:solidFill>
                <a:srgbClr val="008000"/>
              </a:solidFill>
            </a:endParaRPr>
          </a:p>
          <a:p>
            <a:pPr>
              <a:lnSpc>
                <a:spcPct val="90000"/>
              </a:lnSpc>
            </a:pPr>
            <a:endParaRPr lang="en-US" dirty="0" smtClean="0"/>
          </a:p>
          <a:p>
            <a:pPr>
              <a:lnSpc>
                <a:spcPct val="90000"/>
              </a:lnSpc>
            </a:pPr>
            <a:endParaRPr lang="en-US" dirty="0" smtClean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AC5858A2-F620-4AC0-AD6E-4BBCDD61E1FC}" type="slidenum">
              <a:rPr lang="en-US" smtClean="0"/>
              <a:pPr/>
              <a:t>12</a:t>
            </a:fld>
            <a:endParaRPr lang="en-US" smtClean="0"/>
          </a:p>
        </p:txBody>
      </p:sp>
      <p:sp>
        <p:nvSpPr>
          <p:cNvPr id="337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b="1" i="1" dirty="0" smtClean="0"/>
              <a:t>ABRASIONS</a:t>
            </a:r>
            <a:r>
              <a:rPr lang="en-US" dirty="0" smtClean="0"/>
              <a:t> </a:t>
            </a:r>
          </a:p>
        </p:txBody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  <a:buClr>
                <a:srgbClr val="008000"/>
              </a:buClr>
              <a:buFont typeface="Wingdings" pitchFamily="2" charset="2"/>
              <a:buChar char="Ø"/>
            </a:pPr>
            <a:r>
              <a:rPr lang="en-US" b="1" i="1" dirty="0" smtClean="0"/>
              <a:t>Fingernail abrasion</a:t>
            </a:r>
            <a:r>
              <a:rPr lang="en-US" b="1" dirty="0" smtClean="0"/>
              <a:t> are important because of their frequency in assaults especially child abuse,  sexual attacks and strangulation</a:t>
            </a:r>
            <a:r>
              <a:rPr lang="sr-Latn-CS" b="1" dirty="0" smtClean="0"/>
              <a:t> </a:t>
            </a:r>
            <a:r>
              <a:rPr lang="sr-Latn-CS" dirty="0" smtClean="0"/>
              <a:t>(crescentic marks or parallel grooves)</a:t>
            </a:r>
            <a:r>
              <a:rPr lang="en-US" b="1" dirty="0" smtClean="0"/>
              <a:t>.</a:t>
            </a:r>
          </a:p>
          <a:p>
            <a:pPr>
              <a:lnSpc>
                <a:spcPct val="90000"/>
              </a:lnSpc>
              <a:buClr>
                <a:srgbClr val="008000"/>
              </a:buClr>
              <a:buFont typeface="Wingdings" pitchFamily="2" charset="2"/>
              <a:buNone/>
            </a:pPr>
            <a:endParaRPr lang="en-US" b="1" dirty="0" smtClean="0">
              <a:solidFill>
                <a:srgbClr val="008000"/>
              </a:solidFill>
            </a:endParaRPr>
          </a:p>
          <a:p>
            <a:pPr>
              <a:lnSpc>
                <a:spcPct val="90000"/>
              </a:lnSpc>
            </a:pPr>
            <a:endParaRPr lang="en-US" dirty="0" smtClean="0"/>
          </a:p>
          <a:p>
            <a:pPr>
              <a:lnSpc>
                <a:spcPct val="90000"/>
              </a:lnSpc>
            </a:pPr>
            <a:endParaRPr lang="en-US" sz="2800" dirty="0" smtClean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D0E9DAE4-170E-4303-9C76-12CF0A8473B2}" type="slidenum">
              <a:rPr lang="en-US" smtClean="0"/>
              <a:pPr/>
              <a:t>13</a:t>
            </a:fld>
            <a:endParaRPr lang="en-US" smtClean="0"/>
          </a:p>
        </p:txBody>
      </p:sp>
      <p:sp>
        <p:nvSpPr>
          <p:cNvPr id="3481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b="1" i="1" dirty="0" smtClean="0"/>
              <a:t>ABRASIONS</a:t>
            </a:r>
            <a:r>
              <a:rPr lang="en-US" b="1" dirty="0" smtClean="0"/>
              <a:t> </a:t>
            </a:r>
          </a:p>
        </p:txBody>
      </p:sp>
      <p:sp>
        <p:nvSpPr>
          <p:cNvPr id="34820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>
              <a:buClr>
                <a:srgbClr val="008000"/>
              </a:buClr>
              <a:buFont typeface="Wingdings" pitchFamily="2" charset="2"/>
              <a:buNone/>
            </a:pPr>
            <a:r>
              <a:rPr lang="en-US" b="1" i="1" dirty="0" err="1" smtClean="0"/>
              <a:t>Excoriationes</a:t>
            </a:r>
            <a:endParaRPr lang="en-US" b="1" i="1" dirty="0" smtClean="0"/>
          </a:p>
          <a:p>
            <a:pPr>
              <a:buClr>
                <a:srgbClr val="008000"/>
              </a:buClr>
              <a:buFont typeface="Wingdings" pitchFamily="2" charset="2"/>
              <a:buNone/>
            </a:pPr>
            <a:r>
              <a:rPr lang="en-US" b="1" i="1" dirty="0" smtClean="0"/>
              <a:t>cutis </a:t>
            </a:r>
            <a:r>
              <a:rPr lang="en-US" b="1" i="1" dirty="0" err="1" smtClean="0"/>
              <a:t>thoracis</a:t>
            </a:r>
            <a:endParaRPr lang="en-US" b="1" i="1" dirty="0" smtClean="0"/>
          </a:p>
          <a:p>
            <a:pPr>
              <a:buClr>
                <a:srgbClr val="008000"/>
              </a:buClr>
              <a:buFont typeface="Wingdings" pitchFamily="2" charset="2"/>
              <a:buChar char="Ø"/>
            </a:pPr>
            <a:r>
              <a:rPr lang="en-US" b="1" i="1" dirty="0" smtClean="0"/>
              <a:t>Brush abrasion</a:t>
            </a:r>
            <a:r>
              <a:rPr lang="en-US" dirty="0" smtClean="0"/>
              <a:t> are caused by tangential contact of a moving  body with a rough surface</a:t>
            </a:r>
            <a:r>
              <a:rPr lang="en-US" i="1" dirty="0" smtClean="0"/>
              <a:t>.</a:t>
            </a:r>
          </a:p>
          <a:p>
            <a:pPr>
              <a:buFont typeface="Monotype Sorts"/>
              <a:buNone/>
            </a:pPr>
            <a:endParaRPr lang="en-US" i="1" dirty="0" smtClean="0">
              <a:solidFill>
                <a:srgbClr val="008000"/>
              </a:solidFill>
            </a:endParaRPr>
          </a:p>
        </p:txBody>
      </p:sp>
      <p:sp>
        <p:nvSpPr>
          <p:cNvPr id="34821" name="Rectangle 4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endParaRPr lang="en-US" smtClean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0074B90D-DFC3-4621-B7E1-CB056C7B6271}" type="slidenum">
              <a:rPr lang="en-US" smtClean="0"/>
              <a:pPr/>
              <a:t>14</a:t>
            </a:fld>
            <a:endParaRPr lang="en-US" smtClean="0"/>
          </a:p>
        </p:txBody>
      </p:sp>
      <p:sp>
        <p:nvSpPr>
          <p:cNvPr id="37891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990600" y="1828800"/>
            <a:ext cx="7772400" cy="4495800"/>
          </a:xfrm>
        </p:spPr>
        <p:txBody>
          <a:bodyPr>
            <a:normAutofit/>
          </a:bodyPr>
          <a:lstStyle/>
          <a:p>
            <a:pPr>
              <a:lnSpc>
                <a:spcPct val="80000"/>
              </a:lnSpc>
              <a:buClr>
                <a:srgbClr val="008000"/>
              </a:buClr>
              <a:buFont typeface="Wingdings" pitchFamily="2" charset="2"/>
              <a:buNone/>
            </a:pPr>
            <a:endParaRPr lang="en-US" sz="2800" b="1" dirty="0" smtClean="0">
              <a:cs typeface="Times New Roman" pitchFamily="18" charset="0"/>
            </a:endParaRPr>
          </a:p>
          <a:p>
            <a:pPr>
              <a:lnSpc>
                <a:spcPct val="80000"/>
              </a:lnSpc>
              <a:buClr>
                <a:srgbClr val="008000"/>
              </a:buClr>
              <a:buFont typeface="Wingdings" pitchFamily="2" charset="2"/>
              <a:buChar char="Ø"/>
            </a:pPr>
            <a:r>
              <a:rPr lang="en-US" sz="2800" b="1" i="1" dirty="0" smtClean="0">
                <a:cs typeface="Times New Roman" pitchFamily="18" charset="0"/>
              </a:rPr>
              <a:t>Impact</a:t>
            </a:r>
            <a:r>
              <a:rPr lang="sr-Latn-CS" sz="2800" b="1" i="1" dirty="0" smtClean="0">
                <a:cs typeface="Times New Roman" pitchFamily="18" charset="0"/>
              </a:rPr>
              <a:t>,</a:t>
            </a:r>
            <a:r>
              <a:rPr lang="en-US" sz="2800" b="1" i="1" dirty="0" smtClean="0">
                <a:cs typeface="Times New Roman" pitchFamily="18" charset="0"/>
              </a:rPr>
              <a:t> pressure</a:t>
            </a:r>
            <a:r>
              <a:rPr lang="sr-Latn-CS" sz="2800" b="1" i="1" dirty="0" smtClean="0">
                <a:cs typeface="Times New Roman" pitchFamily="18" charset="0"/>
              </a:rPr>
              <a:t> or c</a:t>
            </a:r>
            <a:r>
              <a:rPr lang="en-US" sz="2800" b="1" i="1" dirty="0" smtClean="0"/>
              <a:t>rushing</a:t>
            </a:r>
            <a:r>
              <a:rPr lang="en-US" sz="2800" b="1" i="1" dirty="0" smtClean="0">
                <a:cs typeface="Times New Roman" pitchFamily="18" charset="0"/>
              </a:rPr>
              <a:t> abrasions</a:t>
            </a:r>
            <a:r>
              <a:rPr lang="en-US" sz="2800" b="1" dirty="0" smtClean="0">
                <a:cs typeface="Times New Roman" pitchFamily="18" charset="0"/>
              </a:rPr>
              <a:t> occur when blunt force is directed perpendicular to the skin surface, such as a fall to the ground or striking a person with an instrument or weapon. </a:t>
            </a:r>
          </a:p>
          <a:p>
            <a:pPr>
              <a:lnSpc>
                <a:spcPct val="80000"/>
              </a:lnSpc>
              <a:buClr>
                <a:srgbClr val="008000"/>
              </a:buClr>
              <a:buFont typeface="Wingdings" pitchFamily="2" charset="2"/>
              <a:buChar char="Ø"/>
            </a:pPr>
            <a:endParaRPr lang="en-US" sz="2800" b="1" dirty="0" smtClean="0">
              <a:cs typeface="Times New Roman" pitchFamily="18" charset="0"/>
            </a:endParaRPr>
          </a:p>
          <a:p>
            <a:pPr>
              <a:lnSpc>
                <a:spcPct val="80000"/>
              </a:lnSpc>
              <a:buClr>
                <a:srgbClr val="008000"/>
              </a:buClr>
              <a:buFont typeface="Wingdings" pitchFamily="2" charset="2"/>
              <a:buChar char="Ø"/>
            </a:pPr>
            <a:r>
              <a:rPr lang="en-US" sz="2800" b="1" dirty="0" smtClean="0">
                <a:cs typeface="Times New Roman" pitchFamily="18" charset="0"/>
              </a:rPr>
              <a:t>Impact abrasions may contain a pattern or imprint of the </a:t>
            </a:r>
            <a:r>
              <a:rPr lang="sr-Latn-CS" sz="2800" b="1" dirty="0" smtClean="0">
                <a:cs typeface="Times New Roman" pitchFamily="18" charset="0"/>
              </a:rPr>
              <a:t>injuring </a:t>
            </a:r>
            <a:r>
              <a:rPr lang="en-US" sz="2800" b="1" dirty="0" smtClean="0">
                <a:cs typeface="Times New Roman" pitchFamily="18" charset="0"/>
              </a:rPr>
              <a:t>object that struck the skin</a:t>
            </a:r>
            <a:r>
              <a:rPr lang="sr-Latn-CS" sz="2800" b="1" dirty="0" smtClean="0">
                <a:cs typeface="Times New Roman" pitchFamily="18" charset="0"/>
              </a:rPr>
              <a:t> – </a:t>
            </a:r>
            <a:r>
              <a:rPr lang="sr-Latn-CS" sz="2800" b="1" i="1" dirty="0" smtClean="0">
                <a:cs typeface="Times New Roman" pitchFamily="18" charset="0"/>
              </a:rPr>
              <a:t>patterned abrasion</a:t>
            </a:r>
            <a:r>
              <a:rPr lang="en-US" sz="2800" b="1" dirty="0" smtClean="0">
                <a:cs typeface="Times New Roman" pitchFamily="18" charset="0"/>
              </a:rPr>
              <a:t> </a:t>
            </a:r>
            <a:r>
              <a:rPr lang="en-US" sz="2800" b="1" dirty="0" smtClean="0"/>
              <a:t>(the motor tire passes over the skin).</a:t>
            </a:r>
            <a:r>
              <a:rPr lang="en-US" sz="2800" b="1" dirty="0" smtClean="0">
                <a:solidFill>
                  <a:srgbClr val="008000"/>
                </a:solidFill>
                <a:cs typeface="Times New Roman" pitchFamily="18" charset="0"/>
              </a:rPr>
              <a:t/>
            </a:r>
            <a:br>
              <a:rPr lang="en-US" sz="2800" b="1" dirty="0" smtClean="0">
                <a:solidFill>
                  <a:srgbClr val="008000"/>
                </a:solidFill>
                <a:cs typeface="Times New Roman" pitchFamily="18" charset="0"/>
              </a:rPr>
            </a:br>
            <a:endParaRPr lang="en-US" sz="2800" b="1" dirty="0" smtClean="0">
              <a:solidFill>
                <a:srgbClr val="008000"/>
              </a:solidFill>
            </a:endParaRPr>
          </a:p>
          <a:p>
            <a:pPr algn="ctr">
              <a:lnSpc>
                <a:spcPct val="80000"/>
              </a:lnSpc>
              <a:buFont typeface="Monotype Sorts"/>
              <a:buNone/>
            </a:pPr>
            <a:endParaRPr lang="en-US" sz="2800" dirty="0" smtClean="0">
              <a:solidFill>
                <a:srgbClr val="FF3399"/>
              </a:solidFill>
            </a:endParaRPr>
          </a:p>
        </p:txBody>
      </p:sp>
      <p:sp>
        <p:nvSpPr>
          <p:cNvPr id="37892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b="1" i="1" dirty="0" smtClean="0"/>
              <a:t>ABRASIONS</a:t>
            </a:r>
            <a:r>
              <a:rPr lang="en-US" b="1" dirty="0" smtClean="0"/>
              <a:t> 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b="1" i="1" dirty="0" smtClean="0"/>
              <a:t>ABRASIONS</a:t>
            </a:r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Monotype Sorts"/>
              <a:buNone/>
            </a:pPr>
            <a:r>
              <a:rPr lang="sr-Latn-CS" b="1" dirty="0" smtClean="0"/>
              <a:t>MEDICO-LEGAL IMPORTANCE</a:t>
            </a:r>
            <a:r>
              <a:rPr lang="sr-Latn-CS" dirty="0" smtClean="0"/>
              <a:t>:</a:t>
            </a:r>
          </a:p>
          <a:p>
            <a:pPr>
              <a:buFontTx/>
              <a:buChar char="-"/>
            </a:pPr>
            <a:r>
              <a:rPr lang="sr-Latn-CS" b="1" dirty="0" smtClean="0"/>
              <a:t>the indicator that some force has been applied to the body</a:t>
            </a:r>
          </a:p>
          <a:p>
            <a:pPr>
              <a:buFontTx/>
              <a:buChar char="-"/>
            </a:pPr>
            <a:r>
              <a:rPr lang="sr-Latn-CS" b="1" dirty="0" smtClean="0"/>
              <a:t>under certain conditions the caracter of abrasions may suggest the nature, direction and cause of the force, possibly the purpose for wich it was applied</a:t>
            </a:r>
            <a:r>
              <a:rPr lang="sr-Latn-CS" dirty="0" smtClean="0"/>
              <a:t> </a:t>
            </a:r>
            <a:endParaRPr lang="en-US" dirty="0" smtClean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0A74BC54-F6B3-4C3F-AA67-361896F2A9AC}" type="slidenum">
              <a:rPr lang="en-US" smtClean="0"/>
              <a:pPr/>
              <a:t>16</a:t>
            </a:fld>
            <a:endParaRPr lang="en-US" smtClean="0"/>
          </a:p>
        </p:txBody>
      </p:sp>
      <p:sp>
        <p:nvSpPr>
          <p:cNvPr id="43011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i="1" dirty="0" smtClean="0"/>
              <a:t>Postmortem abrasion</a:t>
            </a:r>
          </a:p>
        </p:txBody>
      </p:sp>
      <p:sp>
        <p:nvSpPr>
          <p:cNvPr id="43012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990600" y="1828800"/>
            <a:ext cx="8153400" cy="4114800"/>
          </a:xfrm>
        </p:spPr>
        <p:txBody>
          <a:bodyPr>
            <a:normAutofit lnSpcReduction="10000"/>
          </a:bodyPr>
          <a:lstStyle/>
          <a:p>
            <a:pPr>
              <a:buClr>
                <a:schemeClr val="tx1"/>
              </a:buClr>
              <a:buFont typeface="Wingdings" pitchFamily="2" charset="2"/>
              <a:buChar char="Ø"/>
            </a:pPr>
            <a:r>
              <a:rPr lang="en-US" b="1" dirty="0" smtClean="0"/>
              <a:t>The postmortem abrasions are common, because of the moving or compression of the body</a:t>
            </a:r>
          </a:p>
          <a:p>
            <a:pPr>
              <a:buClr>
                <a:schemeClr val="tx1"/>
              </a:buClr>
              <a:buFont typeface="Wingdings" pitchFamily="2" charset="2"/>
              <a:buChar char="Ø"/>
            </a:pPr>
            <a:endParaRPr lang="en-US" b="1" dirty="0" smtClean="0"/>
          </a:p>
          <a:p>
            <a:pPr>
              <a:buClr>
                <a:schemeClr val="tx1"/>
              </a:buClr>
              <a:buFont typeface="Wingdings" pitchFamily="2" charset="2"/>
              <a:buChar char="Ø"/>
            </a:pPr>
            <a:r>
              <a:rPr lang="en-US" b="1" dirty="0" smtClean="0"/>
              <a:t>When death results after producing abrasion, drying of the damaged skin causes  initial pale, than yellow-brownish color which later becomes  parchment-like. </a:t>
            </a:r>
          </a:p>
          <a:p>
            <a:pPr>
              <a:buFont typeface="Monotype Sorts"/>
              <a:buNone/>
            </a:pPr>
            <a:endParaRPr lang="en-US" b="1" dirty="0" smtClean="0"/>
          </a:p>
          <a:p>
            <a:endParaRPr lang="en-US" b="1" dirty="0" smtClean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C9BAF07F-3001-46FF-B295-0FBDE38A56A3}" type="slidenum">
              <a:rPr lang="en-US" smtClean="0"/>
              <a:pPr/>
              <a:t>17</a:t>
            </a:fld>
            <a:endParaRPr lang="en-US" smtClean="0"/>
          </a:p>
        </p:txBody>
      </p:sp>
      <p:sp>
        <p:nvSpPr>
          <p:cNvPr id="44035" name="Rectangle 2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Monotype Sorts"/>
              <a:buNone/>
            </a:pPr>
            <a:r>
              <a:rPr lang="en-US" b="1" smtClean="0"/>
              <a:t>Later, the abrasion </a:t>
            </a:r>
          </a:p>
          <a:p>
            <a:pPr>
              <a:buFont typeface="Monotype Sorts"/>
              <a:buNone/>
            </a:pPr>
            <a:r>
              <a:rPr lang="en-US" b="1" smtClean="0"/>
              <a:t>becomes stiff, </a:t>
            </a:r>
          </a:p>
          <a:p>
            <a:pPr>
              <a:buFont typeface="Monotype Sorts"/>
              <a:buNone/>
            </a:pPr>
            <a:r>
              <a:rPr lang="en-US" b="1" smtClean="0"/>
              <a:t>leathery, and gets </a:t>
            </a:r>
          </a:p>
          <a:p>
            <a:pPr>
              <a:buFont typeface="Monotype Sorts"/>
              <a:buNone/>
            </a:pPr>
            <a:r>
              <a:rPr lang="en-US" b="1" smtClean="0"/>
              <a:t>parchment-like </a:t>
            </a:r>
          </a:p>
          <a:p>
            <a:pPr>
              <a:buFont typeface="Monotype Sorts"/>
              <a:buNone/>
            </a:pPr>
            <a:r>
              <a:rPr lang="en-US" b="1" smtClean="0"/>
              <a:t>brown color as </a:t>
            </a:r>
          </a:p>
          <a:p>
            <a:pPr>
              <a:buFont typeface="Monotype Sorts"/>
              <a:buNone/>
            </a:pPr>
            <a:r>
              <a:rPr lang="en-US" b="1" smtClean="0"/>
              <a:t>a result of draying</a:t>
            </a:r>
            <a:r>
              <a:rPr lang="en-US" smtClean="0"/>
              <a:t>. </a:t>
            </a:r>
          </a:p>
          <a:p>
            <a:pPr>
              <a:buClr>
                <a:schemeClr val="tx1"/>
              </a:buClr>
              <a:buFont typeface="Wingdings" pitchFamily="2" charset="2"/>
              <a:buChar char="Ø"/>
            </a:pPr>
            <a:r>
              <a:rPr lang="en-US" b="1" i="1" smtClean="0"/>
              <a:t>Desiccatio cutis</a:t>
            </a:r>
            <a:r>
              <a:rPr lang="en-US" b="1" smtClean="0"/>
              <a:t> </a:t>
            </a:r>
          </a:p>
          <a:p>
            <a:pPr>
              <a:buFont typeface="Monotype Sorts"/>
              <a:buNone/>
            </a:pPr>
            <a:endParaRPr lang="en-US" b="1" smtClean="0"/>
          </a:p>
        </p:txBody>
      </p:sp>
      <p:sp>
        <p:nvSpPr>
          <p:cNvPr id="44036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i="1" smtClean="0"/>
              <a:t>Postmortem abrasion</a:t>
            </a:r>
            <a:endParaRPr lang="en-US" smtClean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080549A3-8469-49CF-AF29-72CEA4AF35DF}" type="slidenum">
              <a:rPr lang="en-US" smtClean="0"/>
              <a:pPr/>
              <a:t>18</a:t>
            </a:fld>
            <a:endParaRPr lang="en-US" smtClean="0"/>
          </a:p>
        </p:txBody>
      </p:sp>
      <p:sp>
        <p:nvSpPr>
          <p:cNvPr id="45059" name="Rectangle 2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Monotype Sorts"/>
              <a:buNone/>
            </a:pPr>
            <a:r>
              <a:rPr lang="en-US" b="1" smtClean="0"/>
              <a:t>Post mortem</a:t>
            </a:r>
          </a:p>
          <a:p>
            <a:pPr>
              <a:buFont typeface="Monotype Sorts"/>
              <a:buNone/>
            </a:pPr>
            <a:r>
              <a:rPr lang="en-US" b="1" i="1" smtClean="0"/>
              <a:t>abrasion</a:t>
            </a:r>
          </a:p>
          <a:p>
            <a:pPr>
              <a:buFont typeface="Monotype Sorts"/>
              <a:buNone/>
            </a:pPr>
            <a:r>
              <a:rPr lang="en-US" b="1" smtClean="0"/>
              <a:t>caused by</a:t>
            </a:r>
          </a:p>
          <a:p>
            <a:pPr>
              <a:buFont typeface="Monotype Sorts"/>
              <a:buNone/>
            </a:pPr>
            <a:r>
              <a:rPr lang="en-US" b="1" smtClean="0"/>
              <a:t>CPR</a:t>
            </a:r>
            <a:r>
              <a:rPr lang="en-US" smtClean="0"/>
              <a:t>.</a:t>
            </a:r>
          </a:p>
          <a:p>
            <a:pPr>
              <a:buFont typeface="Monotype Sorts"/>
              <a:buNone/>
            </a:pPr>
            <a:endParaRPr lang="en-US" smtClean="0"/>
          </a:p>
          <a:p>
            <a:pPr>
              <a:buFont typeface="Monotype Sorts"/>
              <a:buNone/>
            </a:pPr>
            <a:endParaRPr lang="en-US" smtClean="0"/>
          </a:p>
          <a:p>
            <a:pPr algn="ctr">
              <a:buFont typeface="Monotype Sorts"/>
              <a:buNone/>
            </a:pPr>
            <a:endParaRPr lang="en-US" b="1" smtClean="0">
              <a:solidFill>
                <a:srgbClr val="0099CC"/>
              </a:solidFill>
            </a:endParaRPr>
          </a:p>
        </p:txBody>
      </p:sp>
      <p:sp>
        <p:nvSpPr>
          <p:cNvPr id="45060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i="1" smtClean="0"/>
              <a:t>Postmortem abrasion</a:t>
            </a:r>
            <a:endParaRPr lang="en-US" smtClean="0"/>
          </a:p>
        </p:txBody>
      </p:sp>
      <p:pic>
        <p:nvPicPr>
          <p:cNvPr id="45061" name="Picture 4" descr="C:\Documents and Settings\Snezana\My Documents\My Pictures\SSS ISM Folder\Slike\Obdukcije\2002\s465 Tetovaze defibrilacija\04 sasus od defibril.jpg"/>
          <p:cNvPicPr>
            <a:picLocks noChangeAspect="1" noChangeArrowheads="1"/>
          </p:cNvPicPr>
          <p:nvPr/>
        </p:nvPicPr>
        <p:blipFill>
          <a:blip r:embed="rId2" cstate="print"/>
          <a:srcRect l="37500" t="25000" r="18124" b="25000"/>
          <a:stretch>
            <a:fillRect/>
          </a:stretch>
        </p:blipFill>
        <p:spPr bwMode="auto">
          <a:xfrm>
            <a:off x="3352800" y="1600200"/>
            <a:ext cx="54102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i="1" smtClean="0"/>
              <a:t>Postmortem abrasion</a:t>
            </a:r>
          </a:p>
        </p:txBody>
      </p:sp>
      <p:pic>
        <p:nvPicPr>
          <p:cNvPr id="46083" name="Picture 6" descr="ch8 f8-06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066800" y="1447800"/>
            <a:ext cx="7543800" cy="4953000"/>
          </a:xfr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i="1" dirty="0" smtClean="0"/>
              <a:t>WOUND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GB" b="1" i="1" dirty="0" smtClean="0"/>
              <a:t>wound </a:t>
            </a:r>
            <a:r>
              <a:rPr lang="en-GB" b="1" dirty="0" smtClean="0"/>
              <a:t>is damage to the tissues of the body </a:t>
            </a:r>
            <a:r>
              <a:rPr lang="en-GB" b="1" i="1" dirty="0" smtClean="0"/>
              <a:t>produced by mechanical force</a:t>
            </a:r>
            <a:r>
              <a:rPr lang="en-GB" dirty="0" smtClean="0"/>
              <a:t>, which includes blunt impacts, such as in beating, punching kicking, biting, falling and sustaining injury from machinery and vehicles, etc., but also in knifing, shooting, exploding </a:t>
            </a:r>
          </a:p>
          <a:p>
            <a:r>
              <a:rPr lang="en-GB" dirty="0" smtClean="0"/>
              <a:t>The </a:t>
            </a:r>
            <a:r>
              <a:rPr lang="en-GB" b="1" i="1" dirty="0" smtClean="0"/>
              <a:t>weapon </a:t>
            </a:r>
            <a:r>
              <a:rPr lang="en-GB" dirty="0" smtClean="0"/>
              <a:t>can be anything, including the body itself, as is often seen in fall. </a:t>
            </a:r>
            <a:br>
              <a:rPr lang="en-GB" dirty="0" smtClean="0"/>
            </a:br>
            <a:endParaRPr lang="en-GB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C80F0CF0-9098-4982-9B1C-39E5DAFBFCF5}" type="slidenum">
              <a:rPr lang="en-US" smtClean="0"/>
              <a:pPr/>
              <a:t>20</a:t>
            </a:fld>
            <a:endParaRPr lang="en-US" smtClean="0"/>
          </a:p>
        </p:txBody>
      </p:sp>
      <p:sp>
        <p:nvSpPr>
          <p:cNvPr id="49155" name="Rectangle 2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ctr">
              <a:lnSpc>
                <a:spcPct val="90000"/>
              </a:lnSpc>
              <a:buFont typeface="Monotype Sorts"/>
              <a:buNone/>
            </a:pPr>
            <a:r>
              <a:rPr lang="en-US" b="1" i="1" dirty="0" smtClean="0"/>
              <a:t>HAEMATOMA CUTIS</a:t>
            </a:r>
          </a:p>
          <a:p>
            <a:pPr algn="ctr">
              <a:lnSpc>
                <a:spcPct val="90000"/>
              </a:lnSpc>
              <a:buFont typeface="Monotype Sorts"/>
              <a:buNone/>
            </a:pPr>
            <a:endParaRPr lang="en-US" b="1" dirty="0" smtClean="0"/>
          </a:p>
          <a:p>
            <a:pPr>
              <a:lnSpc>
                <a:spcPct val="90000"/>
              </a:lnSpc>
              <a:buClr>
                <a:srgbClr val="0099CC"/>
              </a:buClr>
              <a:buSzTx/>
              <a:buFont typeface="Wingdings" pitchFamily="2" charset="2"/>
              <a:buChar char="Ø"/>
            </a:pPr>
            <a:r>
              <a:rPr lang="en-US" dirty="0" smtClean="0"/>
              <a:t>Bruises</a:t>
            </a:r>
            <a:r>
              <a:rPr lang="sr-Latn-CS" dirty="0" smtClean="0"/>
              <a:t> </a:t>
            </a:r>
            <a:r>
              <a:rPr lang="en-US" dirty="0" smtClean="0"/>
              <a:t>– are the most common injuries in both alive and dead persons.</a:t>
            </a:r>
            <a:endParaRPr lang="sr-Latn-CS" dirty="0" smtClean="0"/>
          </a:p>
          <a:p>
            <a:pPr>
              <a:lnSpc>
                <a:spcPct val="90000"/>
              </a:lnSpc>
              <a:buClr>
                <a:srgbClr val="0099CC"/>
              </a:buClr>
              <a:buSzTx/>
              <a:buFont typeface="Wingdings" pitchFamily="2" charset="2"/>
              <a:buChar char="Ø"/>
            </a:pPr>
            <a:r>
              <a:rPr lang="sr-Latn-CS" b="1" dirty="0" smtClean="0"/>
              <a:t>Skin discoloration – extravasation of blood owing to blood vessel rupture as a result of trauma or disease</a:t>
            </a:r>
            <a:endParaRPr lang="en-US" sz="3600" b="1" dirty="0" smtClean="0"/>
          </a:p>
          <a:p>
            <a:pPr algn="ctr">
              <a:lnSpc>
                <a:spcPct val="90000"/>
              </a:lnSpc>
              <a:buFont typeface="Monotype Sorts"/>
              <a:buNone/>
            </a:pPr>
            <a:endParaRPr lang="en-US" b="1" dirty="0" smtClean="0">
              <a:solidFill>
                <a:srgbClr val="0033CC"/>
              </a:solidFill>
            </a:endParaRPr>
          </a:p>
          <a:p>
            <a:pPr algn="ctr">
              <a:lnSpc>
                <a:spcPct val="90000"/>
              </a:lnSpc>
              <a:buFont typeface="Monotype Sorts"/>
              <a:buNone/>
            </a:pPr>
            <a:endParaRPr lang="en-US" dirty="0" smtClean="0">
              <a:solidFill>
                <a:srgbClr val="FF3399"/>
              </a:solidFill>
            </a:endParaRPr>
          </a:p>
        </p:txBody>
      </p:sp>
      <p:sp>
        <p:nvSpPr>
          <p:cNvPr id="49156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BRUISES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BRUISES</a:t>
            </a:r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90600" y="1676400"/>
            <a:ext cx="7772400" cy="4114800"/>
          </a:xfrm>
        </p:spPr>
        <p:txBody>
          <a:bodyPr/>
          <a:lstStyle/>
          <a:p>
            <a:pPr>
              <a:buClr>
                <a:srgbClr val="0099CC"/>
              </a:buClr>
              <a:buSzTx/>
              <a:buFont typeface="Wingdings" pitchFamily="2" charset="2"/>
              <a:buNone/>
            </a:pPr>
            <a:endParaRPr lang="sr-Latn-CS" b="1" dirty="0" smtClean="0">
              <a:solidFill>
                <a:srgbClr val="0099CC"/>
              </a:solidFill>
            </a:endParaRPr>
          </a:p>
          <a:p>
            <a:pPr>
              <a:buClr>
                <a:srgbClr val="0099CC"/>
              </a:buClr>
              <a:buSzTx/>
              <a:buFont typeface="Wingdings" pitchFamily="2" charset="2"/>
              <a:buChar char="Ø"/>
            </a:pPr>
            <a:r>
              <a:rPr lang="sr-Latn-CS" b="1" dirty="0" smtClean="0"/>
              <a:t>Bruises are characterized by the effusion of the blood into the tissue spaces</a:t>
            </a:r>
            <a:r>
              <a:rPr lang="en-US" b="1" dirty="0" smtClean="0"/>
              <a:t>.</a:t>
            </a:r>
            <a:endParaRPr lang="sr-Latn-CS" b="1" dirty="0" smtClean="0"/>
          </a:p>
          <a:p>
            <a:pPr>
              <a:buClr>
                <a:srgbClr val="0099CC"/>
              </a:buClr>
              <a:buSzTx/>
              <a:buFont typeface="Wingdings" pitchFamily="2" charset="2"/>
              <a:buChar char="Ø"/>
            </a:pPr>
            <a:r>
              <a:rPr lang="sr-Latn-CS" b="1" dirty="0" smtClean="0"/>
              <a:t>The surface is intact.</a:t>
            </a:r>
          </a:p>
          <a:p>
            <a:pPr>
              <a:buClr>
                <a:srgbClr val="0099CC"/>
              </a:buClr>
              <a:buSzTx/>
              <a:buFont typeface="Wingdings" pitchFamily="2" charset="2"/>
              <a:buChar char="Ø"/>
            </a:pPr>
            <a:r>
              <a:rPr lang="en-US" b="1" dirty="0" smtClean="0"/>
              <a:t>The  contusion is a rupturing of blood vessels of an organ or tissue due to mechanical and hypostatic force effect</a:t>
            </a:r>
            <a:r>
              <a:rPr lang="en-US" b="1" dirty="0" smtClean="0">
                <a:solidFill>
                  <a:srgbClr val="0099CC"/>
                </a:solidFill>
              </a:rPr>
              <a:t>.</a:t>
            </a:r>
          </a:p>
          <a:p>
            <a:endParaRPr lang="en-US" dirty="0" smtClean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38348592-F319-4FA0-BDE6-EF3F4655FE3A}" type="slidenum">
              <a:rPr lang="en-US" smtClean="0"/>
              <a:pPr/>
              <a:t>22</a:t>
            </a:fld>
            <a:endParaRPr lang="en-US" smtClean="0"/>
          </a:p>
        </p:txBody>
      </p:sp>
      <p:sp>
        <p:nvSpPr>
          <p:cNvPr id="51203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THE EXAMINATION OF WOUNDS             </a:t>
            </a:r>
            <a:r>
              <a:rPr lang="en-US" b="1" dirty="0" smtClean="0"/>
              <a:t>BRUISES</a:t>
            </a:r>
          </a:p>
        </p:txBody>
      </p:sp>
      <p:pic>
        <p:nvPicPr>
          <p:cNvPr id="51204" name="Picture 3" descr="C:\Documents and Settings\Snezana\My Documents\My Pictures\SSS ISM Folder\Slike\Obdukcije\2003\s919-03 pesak bocni udar\02 bocni KP koze potkolenica.jpg"/>
          <p:cNvPicPr>
            <a:picLocks noChangeAspect="1" noChangeArrowheads="1"/>
          </p:cNvPicPr>
          <p:nvPr/>
        </p:nvPicPr>
        <p:blipFill>
          <a:blip r:embed="rId2" cstate="print"/>
          <a:srcRect l="43750" b="54167"/>
          <a:stretch>
            <a:fillRect/>
          </a:stretch>
        </p:blipFill>
        <p:spPr bwMode="auto">
          <a:xfrm>
            <a:off x="1524000" y="1828800"/>
            <a:ext cx="6858000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47490FF4-7161-40F6-8625-5A6B1F23EF24}" type="slidenum">
              <a:rPr lang="en-US" smtClean="0"/>
              <a:pPr/>
              <a:t>23</a:t>
            </a:fld>
            <a:endParaRPr lang="en-US" smtClean="0"/>
          </a:p>
        </p:txBody>
      </p:sp>
      <p:sp>
        <p:nvSpPr>
          <p:cNvPr id="52227" name="Rectangle 2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ctr">
              <a:buClr>
                <a:srgbClr val="0099CC"/>
              </a:buClr>
              <a:buFont typeface="Wingdings" pitchFamily="2" charset="2"/>
              <a:buChar char="Ø"/>
            </a:pPr>
            <a:r>
              <a:rPr lang="en-US" b="1" dirty="0" smtClean="0"/>
              <a:t> Bruises may be from a few millimeters to many centimeters in size.</a:t>
            </a:r>
          </a:p>
          <a:p>
            <a:pPr algn="ctr">
              <a:buClr>
                <a:srgbClr val="0099CC"/>
              </a:buClr>
              <a:buFont typeface="Wingdings" pitchFamily="2" charset="2"/>
              <a:buChar char="Ø"/>
            </a:pPr>
            <a:r>
              <a:rPr lang="en-US" b="1" dirty="0" smtClean="0"/>
              <a:t>Very small skin hemorrhages are called</a:t>
            </a:r>
          </a:p>
          <a:p>
            <a:pPr algn="ctr">
              <a:buClr>
                <a:srgbClr val="0099CC"/>
              </a:buClr>
              <a:buFont typeface="Wingdings" pitchFamily="2" charset="2"/>
              <a:buNone/>
            </a:pPr>
            <a:r>
              <a:rPr lang="en-US" b="1" dirty="0" smtClean="0"/>
              <a:t>“</a:t>
            </a:r>
            <a:r>
              <a:rPr lang="en-US" b="1" i="1" dirty="0" err="1" smtClean="0"/>
              <a:t>ecchimoses</a:t>
            </a:r>
            <a:r>
              <a:rPr lang="en-US" b="1" dirty="0" smtClean="0"/>
              <a:t>” and “</a:t>
            </a:r>
            <a:r>
              <a:rPr lang="en-US" b="1" i="1" dirty="0" err="1" smtClean="0"/>
              <a:t>petechiae</a:t>
            </a:r>
            <a:r>
              <a:rPr lang="en-US" b="1" dirty="0" smtClean="0"/>
              <a:t>”.</a:t>
            </a:r>
          </a:p>
          <a:p>
            <a:pPr algn="ctr">
              <a:buClr>
                <a:srgbClr val="0099CC"/>
              </a:buClr>
              <a:buFont typeface="Wingdings" pitchFamily="2" charset="2"/>
              <a:buChar char="Ø"/>
            </a:pPr>
            <a:r>
              <a:rPr lang="en-US" b="1" dirty="0" smtClean="0"/>
              <a:t>They are usually involved in so called</a:t>
            </a:r>
          </a:p>
          <a:p>
            <a:pPr algn="ctr">
              <a:buClr>
                <a:srgbClr val="0099CC"/>
              </a:buClr>
              <a:buFont typeface="Wingdings" pitchFamily="2" charset="2"/>
              <a:buNone/>
            </a:pPr>
            <a:r>
              <a:rPr lang="en-US" b="1" dirty="0" smtClean="0"/>
              <a:t>“</a:t>
            </a:r>
            <a:r>
              <a:rPr lang="en-US" b="1" dirty="0" err="1" smtClean="0"/>
              <a:t>asphyxial</a:t>
            </a:r>
            <a:r>
              <a:rPr lang="en-US" b="1" dirty="0" smtClean="0"/>
              <a:t>” type of death.</a:t>
            </a:r>
          </a:p>
          <a:p>
            <a:pPr algn="ctr">
              <a:buFont typeface="Monotype Sorts"/>
              <a:buNone/>
            </a:pPr>
            <a:endParaRPr lang="en-US" b="1" dirty="0" smtClean="0">
              <a:solidFill>
                <a:srgbClr val="0099CC"/>
              </a:solidFill>
            </a:endParaRPr>
          </a:p>
          <a:p>
            <a:pPr algn="ctr">
              <a:buFont typeface="Monotype Sorts"/>
              <a:buNone/>
            </a:pPr>
            <a:endParaRPr lang="en-US" b="1" dirty="0" smtClean="0">
              <a:solidFill>
                <a:srgbClr val="FF3399"/>
              </a:solidFill>
            </a:endParaRPr>
          </a:p>
          <a:p>
            <a:pPr algn="ctr">
              <a:buFont typeface="Monotype Sorts"/>
              <a:buNone/>
            </a:pPr>
            <a:endParaRPr lang="en-US" dirty="0" smtClean="0">
              <a:solidFill>
                <a:srgbClr val="FF3399"/>
              </a:solidFill>
            </a:endParaRPr>
          </a:p>
        </p:txBody>
      </p:sp>
      <p:sp>
        <p:nvSpPr>
          <p:cNvPr id="52228" name="Rectangle 3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b="1" dirty="0" smtClean="0"/>
              <a:t>BRUISES</a:t>
            </a:r>
            <a:r>
              <a:rPr lang="en-US" b="1" dirty="0" smtClean="0">
                <a:solidFill>
                  <a:srgbClr val="0099CC"/>
                </a:solidFill>
              </a:rPr>
              <a:t/>
            </a:r>
            <a:br>
              <a:rPr lang="en-US" b="1" dirty="0" smtClean="0">
                <a:solidFill>
                  <a:srgbClr val="0099CC"/>
                </a:solidFill>
              </a:rPr>
            </a:br>
            <a:endParaRPr lang="en-US" b="1" dirty="0" smtClean="0">
              <a:solidFill>
                <a:srgbClr val="0099CC"/>
              </a:solidFill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B5A3CCEE-5309-4CDC-8E8E-0BD7AB794AE4}" type="slidenum">
              <a:rPr lang="en-US" smtClean="0"/>
              <a:pPr/>
              <a:t>24</a:t>
            </a:fld>
            <a:endParaRPr lang="en-US" smtClean="0"/>
          </a:p>
        </p:txBody>
      </p:sp>
      <p:sp>
        <p:nvSpPr>
          <p:cNvPr id="55299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0099CC"/>
                </a:solidFill>
              </a:rPr>
              <a:t/>
            </a:r>
            <a:br>
              <a:rPr lang="en-US" b="1" dirty="0" smtClean="0">
                <a:solidFill>
                  <a:srgbClr val="0099CC"/>
                </a:solidFill>
              </a:rPr>
            </a:br>
            <a:r>
              <a:rPr lang="en-US" b="1" dirty="0" smtClean="0"/>
              <a:t>BRUISES</a:t>
            </a:r>
            <a:r>
              <a:rPr lang="en-US" dirty="0" smtClean="0">
                <a:solidFill>
                  <a:srgbClr val="0099CC"/>
                </a:solidFill>
              </a:rPr>
              <a:t/>
            </a:r>
            <a:br>
              <a:rPr lang="en-US" dirty="0" smtClean="0">
                <a:solidFill>
                  <a:srgbClr val="0099CC"/>
                </a:solidFill>
              </a:rPr>
            </a:br>
            <a:endParaRPr lang="en-US" dirty="0" smtClean="0"/>
          </a:p>
        </p:txBody>
      </p:sp>
      <p:sp>
        <p:nvSpPr>
          <p:cNvPr id="55300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>
              <a:buFont typeface="Monotype Sorts"/>
              <a:buNone/>
            </a:pPr>
            <a:r>
              <a:rPr lang="en-US" b="1" dirty="0" smtClean="0"/>
              <a:t>The word </a:t>
            </a:r>
            <a:r>
              <a:rPr lang="en-US" b="1" i="1" dirty="0" smtClean="0"/>
              <a:t>bruise</a:t>
            </a:r>
          </a:p>
          <a:p>
            <a:pPr>
              <a:buFont typeface="Monotype Sorts"/>
              <a:buNone/>
            </a:pPr>
            <a:r>
              <a:rPr lang="en-US" b="1" dirty="0" smtClean="0"/>
              <a:t>usually implies </a:t>
            </a:r>
          </a:p>
          <a:p>
            <a:pPr>
              <a:buFont typeface="Monotype Sorts"/>
              <a:buNone/>
            </a:pPr>
            <a:r>
              <a:rPr lang="en-US" b="1" dirty="0" smtClean="0"/>
              <a:t>that the lesion is </a:t>
            </a:r>
          </a:p>
          <a:p>
            <a:pPr>
              <a:buFont typeface="Monotype Sorts"/>
              <a:buNone/>
            </a:pPr>
            <a:r>
              <a:rPr lang="en-US" b="1" dirty="0" smtClean="0"/>
              <a:t>visible as</a:t>
            </a:r>
          </a:p>
          <a:p>
            <a:pPr>
              <a:buFont typeface="Monotype Sorts"/>
              <a:buNone/>
            </a:pPr>
            <a:r>
              <a:rPr lang="en-US" b="1" dirty="0" smtClean="0"/>
              <a:t>discoloration </a:t>
            </a:r>
            <a:r>
              <a:rPr lang="sr-Latn-CS" b="1" dirty="0" smtClean="0"/>
              <a:t>of</a:t>
            </a:r>
            <a:endParaRPr lang="en-US" b="1" dirty="0" smtClean="0"/>
          </a:p>
          <a:p>
            <a:pPr>
              <a:buFont typeface="Monotype Sorts"/>
              <a:buNone/>
            </a:pPr>
            <a:r>
              <a:rPr lang="en-US" b="1" dirty="0" smtClean="0"/>
              <a:t>the skin.</a:t>
            </a:r>
          </a:p>
          <a:p>
            <a:pPr>
              <a:buFont typeface="Monotype Sorts"/>
              <a:buNone/>
            </a:pPr>
            <a:endParaRPr lang="en-US" dirty="0" smtClean="0"/>
          </a:p>
          <a:p>
            <a:pPr>
              <a:buFont typeface="Monotype Sorts"/>
              <a:buNone/>
            </a:pPr>
            <a:endParaRPr lang="en-US" dirty="0" smtClean="0"/>
          </a:p>
          <a:p>
            <a:pPr>
              <a:buFont typeface="Monotype Sorts"/>
              <a:buNone/>
            </a:pPr>
            <a:endParaRPr lang="en-US" dirty="0" smtClean="0"/>
          </a:p>
        </p:txBody>
      </p:sp>
      <p:sp>
        <p:nvSpPr>
          <p:cNvPr id="55301" name="Rectangle 4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endParaRPr lang="en-US" smtClean="0"/>
          </a:p>
        </p:txBody>
      </p:sp>
      <p:pic>
        <p:nvPicPr>
          <p:cNvPr id="55302" name="Picture 5" descr="C:\Documents and Settings\Snezana\My Documents\My Pictures\SSS ISM Folder\Slike\Pregledi\Ku11265\P1010046.JPG"/>
          <p:cNvPicPr preferRelativeResize="0">
            <a:picLocks noChangeArrowheads="1"/>
          </p:cNvPicPr>
          <p:nvPr/>
        </p:nvPicPr>
        <p:blipFill>
          <a:blip r:embed="rId2" cstate="print"/>
          <a:srcRect l="26250" t="8333" r="28125" b="39999"/>
          <a:stretch>
            <a:fillRect/>
          </a:stretch>
        </p:blipFill>
        <p:spPr bwMode="auto">
          <a:xfrm>
            <a:off x="4495800" y="1828800"/>
            <a:ext cx="4386263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BB227C78-41CD-496C-9E9B-F497A5BF0352}" type="slidenum">
              <a:rPr lang="en-US" smtClean="0"/>
              <a:pPr/>
              <a:t>25</a:t>
            </a:fld>
            <a:endParaRPr lang="en-US" smtClean="0"/>
          </a:p>
        </p:txBody>
      </p:sp>
      <p:sp>
        <p:nvSpPr>
          <p:cNvPr id="56323" name="Rectangle 6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b="1" dirty="0" smtClean="0"/>
              <a:t>BRUISES</a:t>
            </a:r>
            <a:r>
              <a:rPr lang="en-US" dirty="0" smtClean="0">
                <a:solidFill>
                  <a:srgbClr val="0099CC"/>
                </a:solidFill>
              </a:rPr>
              <a:t/>
            </a:r>
            <a:br>
              <a:rPr lang="en-US" dirty="0" smtClean="0">
                <a:solidFill>
                  <a:srgbClr val="0099CC"/>
                </a:solidFill>
              </a:rPr>
            </a:br>
            <a:endParaRPr lang="en-US" dirty="0" smtClean="0">
              <a:solidFill>
                <a:srgbClr val="0099CC"/>
              </a:solidFill>
            </a:endParaRPr>
          </a:p>
        </p:txBody>
      </p:sp>
      <p:sp>
        <p:nvSpPr>
          <p:cNvPr id="56324" name="Rectangle 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Clr>
                <a:srgbClr val="0099CC"/>
              </a:buClr>
              <a:buFont typeface="Wingdings" pitchFamily="2" charset="2"/>
              <a:buChar char="Ø"/>
            </a:pPr>
            <a:r>
              <a:rPr lang="en-US" sz="2800" b="1" dirty="0" smtClean="0"/>
              <a:t>When the bruise is superficial, the lesion appears immediately.</a:t>
            </a:r>
          </a:p>
          <a:p>
            <a:pPr>
              <a:buClr>
                <a:srgbClr val="0099CC"/>
              </a:buClr>
              <a:buFont typeface="Wingdings" pitchFamily="2" charset="2"/>
              <a:buChar char="Ø"/>
            </a:pPr>
            <a:r>
              <a:rPr lang="en-US" sz="2800" b="1" dirty="0" smtClean="0"/>
              <a:t>When blood </a:t>
            </a:r>
            <a:r>
              <a:rPr lang="en-US" sz="2800" b="1" dirty="0" err="1" smtClean="0"/>
              <a:t>extravasates</a:t>
            </a:r>
            <a:r>
              <a:rPr lang="en-US" sz="2800" b="1" dirty="0" smtClean="0"/>
              <a:t> in the deep tissue it may take time to reach the surface.</a:t>
            </a:r>
          </a:p>
          <a:p>
            <a:pPr>
              <a:buClr>
                <a:srgbClr val="0099CC"/>
              </a:buClr>
              <a:buFont typeface="Wingdings" pitchFamily="2" charset="2"/>
              <a:buChar char="Ø"/>
            </a:pPr>
            <a:r>
              <a:rPr lang="en-US" sz="2800" b="1" dirty="0" smtClean="0"/>
              <a:t>Bruises may move under the gravity.</a:t>
            </a:r>
          </a:p>
          <a:p>
            <a:pPr>
              <a:buClr>
                <a:srgbClr val="0099CC"/>
              </a:buClr>
              <a:buFont typeface="Wingdings" pitchFamily="2" charset="2"/>
              <a:buChar char="Ø"/>
            </a:pPr>
            <a:r>
              <a:rPr lang="en-US" sz="2800" b="1" dirty="0" smtClean="0"/>
              <a:t>A bruise may appear at a different place on the surface from the point of impact</a:t>
            </a:r>
            <a:r>
              <a:rPr lang="sr-Latn-CS" sz="2800" b="1" dirty="0" smtClean="0"/>
              <a:t> – indirect bruise</a:t>
            </a:r>
            <a:r>
              <a:rPr lang="en-US" sz="2800" b="1" dirty="0" smtClean="0"/>
              <a:t>.</a:t>
            </a:r>
          </a:p>
          <a:p>
            <a:pPr>
              <a:buFont typeface="Monotype Sorts"/>
              <a:buNone/>
            </a:pPr>
            <a:endParaRPr lang="en-US" sz="2800" b="1" dirty="0" smtClean="0">
              <a:solidFill>
                <a:srgbClr val="0099CC"/>
              </a:solidFill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04B66DCB-D3D5-4D2F-9A77-207CF4933285}" type="slidenum">
              <a:rPr lang="en-US" smtClean="0"/>
              <a:pPr/>
              <a:t>26</a:t>
            </a:fld>
            <a:endParaRPr lang="en-US" smtClean="0"/>
          </a:p>
        </p:txBody>
      </p:sp>
      <p:sp>
        <p:nvSpPr>
          <p:cNvPr id="57347" name="Rectangle 2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Monotype Sorts"/>
              <a:buNone/>
            </a:pPr>
            <a:r>
              <a:rPr lang="en-US" i="1" dirty="0" err="1" smtClean="0"/>
              <a:t>Haematoma</a:t>
            </a:r>
            <a:r>
              <a:rPr lang="en-US" i="1" dirty="0" smtClean="0"/>
              <a:t> cutis</a:t>
            </a:r>
          </a:p>
          <a:p>
            <a:pPr>
              <a:buFont typeface="Monotype Sorts"/>
              <a:buNone/>
            </a:pPr>
            <a:r>
              <a:rPr lang="en-US" i="1" dirty="0" err="1" smtClean="0"/>
              <a:t>palpebrae</a:t>
            </a:r>
            <a:r>
              <a:rPr lang="en-US" i="1" dirty="0" smtClean="0"/>
              <a:t> </a:t>
            </a:r>
            <a:r>
              <a:rPr lang="en-US" i="1" dirty="0" err="1" smtClean="0"/>
              <a:t>sup.oculi</a:t>
            </a:r>
            <a:r>
              <a:rPr lang="en-US" i="1" dirty="0" smtClean="0"/>
              <a:t> sin</a:t>
            </a:r>
            <a:r>
              <a:rPr lang="en-US" dirty="0" smtClean="0"/>
              <a:t>.</a:t>
            </a:r>
          </a:p>
          <a:p>
            <a:pPr>
              <a:buClr>
                <a:srgbClr val="0099CC"/>
              </a:buClr>
              <a:buFont typeface="Wingdings" pitchFamily="2" charset="2"/>
              <a:buChar char="Ø"/>
            </a:pPr>
            <a:r>
              <a:rPr lang="en-US" dirty="0" smtClean="0"/>
              <a:t> </a:t>
            </a:r>
            <a:r>
              <a:rPr lang="en-US" b="1" dirty="0" smtClean="0"/>
              <a:t>The most frequent</a:t>
            </a:r>
          </a:p>
          <a:p>
            <a:pPr>
              <a:buClr>
                <a:srgbClr val="0099CC"/>
              </a:buClr>
              <a:buFont typeface="Wingdings" pitchFamily="2" charset="2"/>
              <a:buNone/>
            </a:pPr>
            <a:r>
              <a:rPr lang="en-US" b="1" dirty="0" smtClean="0"/>
              <a:t>example of moving</a:t>
            </a:r>
          </a:p>
          <a:p>
            <a:pPr>
              <a:buClr>
                <a:srgbClr val="0099CC"/>
              </a:buClr>
              <a:buFont typeface="Wingdings" pitchFamily="2" charset="2"/>
              <a:buNone/>
            </a:pPr>
            <a:r>
              <a:rPr lang="en-US" b="1" dirty="0" smtClean="0"/>
              <a:t>bruises is a bruise</a:t>
            </a:r>
          </a:p>
          <a:p>
            <a:pPr>
              <a:buClr>
                <a:srgbClr val="0099CC"/>
              </a:buClr>
              <a:buFont typeface="Wingdings" pitchFamily="2" charset="2"/>
              <a:buNone/>
            </a:pPr>
            <a:r>
              <a:rPr lang="en-US" b="1" dirty="0" smtClean="0"/>
              <a:t>on the forehead</a:t>
            </a:r>
            <a:r>
              <a:rPr lang="en-US" dirty="0" smtClean="0"/>
              <a:t>.</a:t>
            </a:r>
          </a:p>
        </p:txBody>
      </p:sp>
      <p:sp>
        <p:nvSpPr>
          <p:cNvPr id="57348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BRUISES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D1CA7289-22CC-4090-B45C-E583EA30C10C}" type="slidenum">
              <a:rPr lang="en-US" smtClean="0"/>
              <a:pPr/>
              <a:t>27</a:t>
            </a:fld>
            <a:endParaRPr lang="en-US" smtClean="0"/>
          </a:p>
        </p:txBody>
      </p:sp>
      <p:sp>
        <p:nvSpPr>
          <p:cNvPr id="58371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b="1" dirty="0" smtClean="0"/>
              <a:t>BRUISES</a:t>
            </a:r>
            <a:r>
              <a:rPr lang="en-US" b="1" dirty="0" smtClean="0">
                <a:solidFill>
                  <a:srgbClr val="0099CC"/>
                </a:solidFill>
              </a:rPr>
              <a:t/>
            </a:r>
            <a:br>
              <a:rPr lang="en-US" b="1" dirty="0" smtClean="0">
                <a:solidFill>
                  <a:srgbClr val="0099CC"/>
                </a:solidFill>
              </a:rPr>
            </a:br>
            <a:endParaRPr lang="en-US" b="1" dirty="0" smtClean="0">
              <a:solidFill>
                <a:srgbClr val="0099CC"/>
              </a:solidFill>
            </a:endParaRPr>
          </a:p>
        </p:txBody>
      </p:sp>
      <p:sp>
        <p:nvSpPr>
          <p:cNvPr id="58372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Clr>
                <a:srgbClr val="0099CC"/>
              </a:buClr>
              <a:buFont typeface="Wingdings" pitchFamily="2" charset="2"/>
              <a:buChar char="Ø"/>
            </a:pPr>
            <a:r>
              <a:rPr lang="en-US" b="1" dirty="0" smtClean="0"/>
              <a:t>If the victim survives for at least some hours, then the subcutaneous hemorrhage can slide downwards over the eyebrow ridge and appear in the orbit, to give a “black eye” feature.</a:t>
            </a:r>
          </a:p>
          <a:p>
            <a:pPr>
              <a:buClr>
                <a:srgbClr val="0099CC"/>
              </a:buClr>
              <a:buFont typeface="Wingdings" pitchFamily="2" charset="2"/>
              <a:buChar char="Ø"/>
            </a:pPr>
            <a:r>
              <a:rPr lang="en-US" b="1" dirty="0" smtClean="0"/>
              <a:t>It may be wrongly interpreted as direct trauma of eye.</a:t>
            </a:r>
          </a:p>
          <a:p>
            <a:pPr>
              <a:buFont typeface="Monotype Sorts"/>
              <a:buNone/>
            </a:pPr>
            <a:endParaRPr lang="en-US" b="1" dirty="0" smtClean="0">
              <a:solidFill>
                <a:srgbClr val="0099CC"/>
              </a:solidFill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30B3B136-9831-4AC9-9521-9C5EC50866C2}" type="slidenum">
              <a:rPr lang="en-US" smtClean="0"/>
              <a:pPr/>
              <a:t>28</a:t>
            </a:fld>
            <a:endParaRPr lang="en-US" smtClean="0"/>
          </a:p>
        </p:txBody>
      </p:sp>
      <p:sp>
        <p:nvSpPr>
          <p:cNvPr id="59395" name="Rectangle 1026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b="1" dirty="0" smtClean="0"/>
              <a:t>BRUISES</a:t>
            </a:r>
            <a:r>
              <a:rPr lang="en-US" b="1" dirty="0" smtClean="0">
                <a:solidFill>
                  <a:srgbClr val="0099CC"/>
                </a:solidFill>
              </a:rPr>
              <a:t/>
            </a:r>
            <a:br>
              <a:rPr lang="en-US" b="1" dirty="0" smtClean="0">
                <a:solidFill>
                  <a:srgbClr val="0099CC"/>
                </a:solidFill>
              </a:rPr>
            </a:br>
            <a:endParaRPr lang="en-US" b="1" dirty="0" smtClean="0">
              <a:solidFill>
                <a:srgbClr val="0099CC"/>
              </a:solidFill>
            </a:endParaRPr>
          </a:p>
        </p:txBody>
      </p:sp>
      <p:sp>
        <p:nvSpPr>
          <p:cNvPr id="59396" name="Rectangle 1027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>
              <a:buClr>
                <a:srgbClr val="0099CC"/>
              </a:buClr>
              <a:buFont typeface="Wingdings" pitchFamily="2" charset="2"/>
              <a:buChar char="Ø"/>
            </a:pPr>
            <a:r>
              <a:rPr lang="en-US" b="1" dirty="0" smtClean="0"/>
              <a:t>The  fresh bruises are dark-blue or blue-purple in color.</a:t>
            </a:r>
          </a:p>
          <a:p>
            <a:pPr>
              <a:buClr>
                <a:srgbClr val="0099CC"/>
              </a:buClr>
              <a:buFont typeface="Wingdings" pitchFamily="2" charset="2"/>
              <a:buChar char="Ø"/>
            </a:pPr>
            <a:r>
              <a:rPr lang="en-US" b="1" dirty="0" smtClean="0"/>
              <a:t>As time goes the </a:t>
            </a:r>
            <a:r>
              <a:rPr lang="en-US" b="1" dirty="0" err="1" smtClean="0"/>
              <a:t>haematoma</a:t>
            </a:r>
            <a:r>
              <a:rPr lang="en-US" b="1" dirty="0" smtClean="0"/>
              <a:t> breaks down under the influence of tissue enzymes and cellular infiltration.</a:t>
            </a:r>
          </a:p>
        </p:txBody>
      </p:sp>
      <p:sp>
        <p:nvSpPr>
          <p:cNvPr id="59397" name="Rectangle 1028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endParaRPr lang="en-US" smtClean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AEE81EF7-2806-4A9D-8DED-003869DC937E}" type="slidenum">
              <a:rPr lang="en-US" smtClean="0"/>
              <a:pPr/>
              <a:t>29</a:t>
            </a:fld>
            <a:endParaRPr lang="en-US" smtClean="0"/>
          </a:p>
        </p:txBody>
      </p:sp>
      <p:sp>
        <p:nvSpPr>
          <p:cNvPr id="60419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b="1" dirty="0" smtClean="0"/>
              <a:t>BRUISES</a:t>
            </a:r>
            <a:r>
              <a:rPr lang="en-US" dirty="0" smtClean="0">
                <a:solidFill>
                  <a:srgbClr val="0099CC"/>
                </a:solidFill>
              </a:rPr>
              <a:t/>
            </a:r>
            <a:br>
              <a:rPr lang="en-US" dirty="0" smtClean="0">
                <a:solidFill>
                  <a:srgbClr val="0099CC"/>
                </a:solidFill>
              </a:rPr>
            </a:br>
            <a:endParaRPr lang="en-US" dirty="0" smtClean="0">
              <a:solidFill>
                <a:srgbClr val="0099CC"/>
              </a:solidFill>
            </a:endParaRPr>
          </a:p>
        </p:txBody>
      </p:sp>
      <p:sp>
        <p:nvSpPr>
          <p:cNvPr id="60420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Clr>
                <a:srgbClr val="0099CC"/>
              </a:buClr>
              <a:buFont typeface="Wingdings" pitchFamily="2" charset="2"/>
              <a:buChar char="Ø"/>
            </a:pPr>
            <a:r>
              <a:rPr lang="en-US" sz="2800" b="1" dirty="0" smtClean="0"/>
              <a:t>The red cell rupture and hemoglobin undergo chemical degradation that causes a sequence of color changes.</a:t>
            </a:r>
          </a:p>
          <a:p>
            <a:pPr>
              <a:buClr>
                <a:srgbClr val="0099CC"/>
              </a:buClr>
              <a:buFont typeface="Wingdings" pitchFamily="2" charset="2"/>
              <a:buChar char="Ø"/>
            </a:pPr>
            <a:r>
              <a:rPr lang="en-US" sz="2800" b="1" dirty="0" smtClean="0"/>
              <a:t>The hemoglobin is broken down into compounds including </a:t>
            </a:r>
            <a:r>
              <a:rPr lang="en-US" sz="2800" b="1" dirty="0" err="1" smtClean="0"/>
              <a:t>hemosiderin</a:t>
            </a:r>
            <a:r>
              <a:rPr lang="en-US" sz="2800" b="1" dirty="0" smtClean="0"/>
              <a:t>, </a:t>
            </a:r>
            <a:r>
              <a:rPr lang="en-US" sz="2800" b="1" dirty="0" err="1" smtClean="0"/>
              <a:t>biliverdin</a:t>
            </a:r>
            <a:r>
              <a:rPr lang="en-US" sz="2800" b="1" dirty="0" smtClean="0"/>
              <a:t> and </a:t>
            </a:r>
            <a:r>
              <a:rPr lang="en-US" sz="2800" b="1" dirty="0" err="1" smtClean="0"/>
              <a:t>bilirubin</a:t>
            </a:r>
            <a:r>
              <a:rPr lang="en-US" sz="2800" b="1" dirty="0" smtClean="0"/>
              <a:t> which lead the color changes through a spectrum of purple to bluish-brown or greenish-brown, than green to yellow, before complete fading.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457200"/>
            <a:ext cx="8229600" cy="4602163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GB" sz="2800" b="1" dirty="0" smtClean="0"/>
              <a:t>		</a:t>
            </a:r>
            <a:r>
              <a:rPr lang="en-GB" sz="2800" dirty="0" smtClean="0"/>
              <a:t>The damage depends on the following factors determined both by </a:t>
            </a:r>
            <a:r>
              <a:rPr lang="en-GB" sz="2800" i="1" dirty="0" smtClean="0"/>
              <a:t>the mechanical insult </a:t>
            </a:r>
            <a:r>
              <a:rPr lang="en-GB" sz="2800" dirty="0" smtClean="0"/>
              <a:t>and the </a:t>
            </a:r>
            <a:r>
              <a:rPr lang="en-GB" sz="2800" i="1" dirty="0" smtClean="0"/>
              <a:t>nature of the target tissue</a:t>
            </a:r>
            <a:r>
              <a:rPr lang="en-GB" sz="2800" dirty="0" smtClean="0"/>
              <a:t>: </a:t>
            </a:r>
          </a:p>
          <a:p>
            <a:r>
              <a:rPr lang="en-GB" sz="2800" dirty="0" smtClean="0"/>
              <a:t>Force (kinetic energy) varies directly with the </a:t>
            </a:r>
            <a:r>
              <a:rPr lang="en-GB" sz="2800" b="1" dirty="0" smtClean="0"/>
              <a:t>mass of the “weapon” </a:t>
            </a:r>
            <a:r>
              <a:rPr lang="en-GB" sz="2800" dirty="0" smtClean="0"/>
              <a:t>and directly with the </a:t>
            </a:r>
            <a:r>
              <a:rPr lang="en-GB" sz="2800" b="1" dirty="0" smtClean="0"/>
              <a:t>square of velocity </a:t>
            </a:r>
            <a:r>
              <a:rPr lang="en-GB" sz="2800" dirty="0" smtClean="0"/>
              <a:t>of impact </a:t>
            </a:r>
            <a:r>
              <a:rPr lang="en-GB" sz="2800" i="1" dirty="0" err="1" smtClean="0"/>
              <a:t>Ek</a:t>
            </a:r>
            <a:r>
              <a:rPr lang="en-GB" sz="2800" i="1" dirty="0" smtClean="0"/>
              <a:t>=MV2/2</a:t>
            </a:r>
          </a:p>
          <a:p>
            <a:r>
              <a:rPr lang="en-GB" sz="2800" dirty="0" smtClean="0"/>
              <a:t> the type and the shape of object causing the wound </a:t>
            </a:r>
          </a:p>
          <a:p>
            <a:r>
              <a:rPr lang="en-GB" sz="2800" dirty="0" smtClean="0"/>
              <a:t>the direction of force </a:t>
            </a:r>
          </a:p>
          <a:p>
            <a:r>
              <a:rPr lang="en-GB" sz="2800" dirty="0" smtClean="0"/>
              <a:t>the area of application </a:t>
            </a:r>
          </a:p>
          <a:p>
            <a:r>
              <a:rPr lang="en-GB" sz="2800" dirty="0" smtClean="0"/>
              <a:t>plasticity and elasticity of tissue, hydrostatic pressure in</a:t>
            </a:r>
          </a:p>
          <a:p>
            <a:r>
              <a:rPr lang="en-GB" sz="2800" dirty="0" smtClean="0"/>
              <a:t>fluid-filled organs </a:t>
            </a:r>
          </a:p>
          <a:p>
            <a:r>
              <a:rPr lang="en-GB" sz="2800" dirty="0" smtClean="0"/>
              <a:t>fixation of the body or any particular organ</a:t>
            </a:r>
            <a:br>
              <a:rPr lang="en-GB" sz="2800" dirty="0" smtClean="0"/>
            </a:br>
            <a:r>
              <a:rPr lang="en-GB" sz="2800" dirty="0" smtClean="0"/>
              <a:t> </a:t>
            </a:r>
            <a:br>
              <a:rPr lang="en-GB" sz="2800" dirty="0" smtClean="0"/>
            </a:br>
            <a:r>
              <a:rPr lang="en-GB" sz="2800" dirty="0" smtClean="0"/>
              <a:t> </a:t>
            </a:r>
            <a:br>
              <a:rPr lang="en-GB" sz="2800" dirty="0" smtClean="0"/>
            </a:br>
            <a:r>
              <a:rPr lang="en-GB" sz="2800" dirty="0" smtClean="0"/>
              <a:t> </a:t>
            </a:r>
            <a:br>
              <a:rPr lang="en-GB" sz="2800" dirty="0" smtClean="0"/>
            </a:br>
            <a:r>
              <a:rPr lang="en-GB" sz="2800" dirty="0" smtClean="0"/>
              <a:t> </a:t>
            </a:r>
            <a:br>
              <a:rPr lang="en-GB" sz="2800" dirty="0" smtClean="0"/>
            </a:br>
            <a:r>
              <a:rPr lang="en-GB" sz="2800" dirty="0" smtClean="0"/>
              <a:t> </a:t>
            </a:r>
            <a:br>
              <a:rPr lang="en-GB" sz="2800" dirty="0" smtClean="0"/>
            </a:br>
            <a:r>
              <a:rPr lang="en-GB" sz="2800" dirty="0" smtClean="0"/>
              <a:t> </a:t>
            </a:r>
            <a:br>
              <a:rPr lang="en-GB" sz="2800" dirty="0" smtClean="0"/>
            </a:br>
            <a:r>
              <a:rPr lang="en-GB" sz="2800" dirty="0" smtClean="0"/>
              <a:t> </a:t>
            </a:r>
            <a:br>
              <a:rPr lang="en-GB" sz="2800" dirty="0" smtClean="0"/>
            </a:br>
            <a:endParaRPr lang="en-GB" sz="2800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500C4FB8-6458-4C85-96BE-5AFC35E8C985}" type="slidenum">
              <a:rPr lang="en-US" smtClean="0"/>
              <a:pPr/>
              <a:t>30</a:t>
            </a:fld>
            <a:endParaRPr lang="en-US" smtClean="0"/>
          </a:p>
        </p:txBody>
      </p:sp>
      <p:sp>
        <p:nvSpPr>
          <p:cNvPr id="6144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BRUISES</a:t>
            </a:r>
          </a:p>
        </p:txBody>
      </p:sp>
      <p:sp>
        <p:nvSpPr>
          <p:cNvPr id="61444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>
              <a:buFont typeface="Monotype Sorts"/>
              <a:buNone/>
            </a:pPr>
            <a:r>
              <a:rPr lang="en-US" b="1" i="1" dirty="0" err="1" smtClean="0"/>
              <a:t>Hematomates</a:t>
            </a:r>
            <a:r>
              <a:rPr lang="en-US" b="1" i="1" dirty="0" smtClean="0"/>
              <a:t> </a:t>
            </a:r>
          </a:p>
          <a:p>
            <a:pPr>
              <a:buFont typeface="Monotype Sorts"/>
              <a:buNone/>
            </a:pPr>
            <a:r>
              <a:rPr lang="en-US" b="1" i="1" dirty="0" err="1" smtClean="0"/>
              <a:t>palprebrarum</a:t>
            </a:r>
            <a:endParaRPr lang="en-US" b="1" i="1" dirty="0" smtClean="0"/>
          </a:p>
          <a:p>
            <a:pPr>
              <a:buFont typeface="Monotype Sorts"/>
              <a:buNone/>
            </a:pPr>
            <a:r>
              <a:rPr lang="en-US" b="1" i="1" dirty="0" err="1" smtClean="0"/>
              <a:t>oculi</a:t>
            </a:r>
            <a:r>
              <a:rPr lang="en-US" b="1" i="1" dirty="0" smtClean="0"/>
              <a:t> </a:t>
            </a:r>
            <a:r>
              <a:rPr lang="en-US" b="1" i="1" dirty="0" err="1" smtClean="0"/>
              <a:t>dextri</a:t>
            </a:r>
            <a:endParaRPr lang="en-US" b="1" i="1" dirty="0" smtClean="0"/>
          </a:p>
          <a:p>
            <a:pPr>
              <a:buClr>
                <a:srgbClr val="0099CC"/>
              </a:buClr>
              <a:buFont typeface="Wingdings" pitchFamily="2" charset="2"/>
              <a:buChar char="Ø"/>
            </a:pPr>
            <a:r>
              <a:rPr lang="en-US" b="1" dirty="0" smtClean="0"/>
              <a:t>The purple color of</a:t>
            </a:r>
          </a:p>
          <a:p>
            <a:pPr>
              <a:buFont typeface="Monotype Sorts"/>
              <a:buNone/>
            </a:pPr>
            <a:r>
              <a:rPr lang="en-US" b="1" dirty="0" smtClean="0"/>
              <a:t>bruise indicates that it</a:t>
            </a:r>
          </a:p>
          <a:p>
            <a:pPr>
              <a:buFont typeface="Monotype Sorts"/>
              <a:buNone/>
            </a:pPr>
            <a:r>
              <a:rPr lang="en-US" b="1" dirty="0" smtClean="0"/>
              <a:t>was inflicted tree-four</a:t>
            </a:r>
          </a:p>
          <a:p>
            <a:pPr>
              <a:buFont typeface="Monotype Sorts"/>
              <a:buNone/>
            </a:pPr>
            <a:r>
              <a:rPr lang="en-US" b="1" dirty="0" smtClean="0"/>
              <a:t>days before death.</a:t>
            </a:r>
          </a:p>
        </p:txBody>
      </p:sp>
      <p:sp>
        <p:nvSpPr>
          <p:cNvPr id="61445" name="Rectangle 4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endParaRPr lang="en-US" smtClean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75A34B4C-C3E9-4007-8F05-ACC3AB6A0E01}" type="slidenum">
              <a:rPr lang="en-US" smtClean="0"/>
              <a:pPr/>
              <a:t>31</a:t>
            </a:fld>
            <a:endParaRPr lang="en-US" smtClean="0"/>
          </a:p>
        </p:txBody>
      </p:sp>
      <p:sp>
        <p:nvSpPr>
          <p:cNvPr id="62467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b="1" dirty="0" smtClean="0"/>
              <a:t>BRUISES</a:t>
            </a:r>
            <a:r>
              <a:rPr lang="en-US" dirty="0" smtClean="0">
                <a:solidFill>
                  <a:srgbClr val="0099CC"/>
                </a:solidFill>
              </a:rPr>
              <a:t/>
            </a:r>
            <a:br>
              <a:rPr lang="en-US" dirty="0" smtClean="0">
                <a:solidFill>
                  <a:srgbClr val="0099CC"/>
                </a:solidFill>
              </a:rPr>
            </a:br>
            <a:endParaRPr lang="en-US" dirty="0" smtClean="0">
              <a:solidFill>
                <a:srgbClr val="0099CC"/>
              </a:solidFill>
            </a:endParaRPr>
          </a:p>
        </p:txBody>
      </p:sp>
      <p:sp>
        <p:nvSpPr>
          <p:cNvPr id="62468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ctr">
              <a:buFont typeface="Monotype Sorts"/>
              <a:buNone/>
            </a:pPr>
            <a:r>
              <a:rPr lang="en-US" sz="2800" b="1" dirty="0" smtClean="0"/>
              <a:t>The following color changes are useful to</a:t>
            </a:r>
          </a:p>
          <a:p>
            <a:pPr algn="ctr">
              <a:buFont typeface="Monotype Sorts"/>
              <a:buNone/>
            </a:pPr>
            <a:r>
              <a:rPr lang="en-US" sz="2800" b="1" dirty="0" smtClean="0"/>
              <a:t>estimate the dating of bruises:</a:t>
            </a:r>
          </a:p>
          <a:p>
            <a:pPr>
              <a:buClr>
                <a:srgbClr val="0099CC"/>
              </a:buClr>
              <a:buFont typeface="Wingdings" pitchFamily="2" charset="2"/>
              <a:buChar char="Ø"/>
            </a:pPr>
            <a:r>
              <a:rPr lang="en-US" sz="2800" b="1" dirty="0" smtClean="0"/>
              <a:t>If a bruise appears fresh, in dark-blue or blue-purple color, it is likely inflicted no more than one-two days earlier.</a:t>
            </a:r>
          </a:p>
          <a:p>
            <a:pPr>
              <a:buClr>
                <a:srgbClr val="0099CC"/>
              </a:buClr>
              <a:buFont typeface="Wingdings" pitchFamily="2" charset="2"/>
              <a:buChar char="Ø"/>
            </a:pPr>
            <a:r>
              <a:rPr lang="en-US" sz="2800" b="1" dirty="0" smtClean="0"/>
              <a:t>If a bruise is  discolored (bluish-brown, greenish-brown or green to yellow), it was inflicted later than two-tree days before death.</a:t>
            </a:r>
          </a:p>
          <a:p>
            <a:endParaRPr lang="en-US" sz="2800" b="1" dirty="0" smtClean="0">
              <a:solidFill>
                <a:srgbClr val="0099CC"/>
              </a:solidFill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CC730221-CBD9-40B1-9378-3727D1A1FC5D}" type="slidenum">
              <a:rPr lang="en-US" smtClean="0"/>
              <a:pPr/>
              <a:t>32</a:t>
            </a:fld>
            <a:endParaRPr lang="en-US" smtClean="0"/>
          </a:p>
        </p:txBody>
      </p:sp>
      <p:sp>
        <p:nvSpPr>
          <p:cNvPr id="64515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b="1" dirty="0" smtClean="0"/>
              <a:t>BRUISES</a:t>
            </a:r>
            <a:r>
              <a:rPr lang="en-US" dirty="0" smtClean="0">
                <a:solidFill>
                  <a:srgbClr val="0099CC"/>
                </a:solidFill>
              </a:rPr>
              <a:t/>
            </a:r>
            <a:br>
              <a:rPr lang="en-US" dirty="0" smtClean="0">
                <a:solidFill>
                  <a:srgbClr val="0099CC"/>
                </a:solidFill>
              </a:rPr>
            </a:br>
            <a:endParaRPr lang="en-US" dirty="0" smtClean="0">
              <a:solidFill>
                <a:srgbClr val="0099CC"/>
              </a:solidFill>
            </a:endParaRPr>
          </a:p>
        </p:txBody>
      </p:sp>
      <p:sp>
        <p:nvSpPr>
          <p:cNvPr id="64516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b="1" dirty="0" smtClean="0">
              <a:solidFill>
                <a:srgbClr val="0099CC"/>
              </a:solidFill>
            </a:endParaRPr>
          </a:p>
          <a:p>
            <a:pPr algn="ctr">
              <a:buClr>
                <a:srgbClr val="0099CC"/>
              </a:buClr>
              <a:buFont typeface="Wingdings" pitchFamily="2" charset="2"/>
              <a:buNone/>
            </a:pPr>
            <a:r>
              <a:rPr lang="en-US" b="1" dirty="0" smtClean="0"/>
              <a:t>   If several bruises are present in the same person and they are of different colors, than that means they were inflicted at different times.</a:t>
            </a: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523C4A2E-CD29-461C-8609-F649CB4ABF03}" type="slidenum">
              <a:rPr lang="en-US" smtClean="0"/>
              <a:pPr/>
              <a:t>33</a:t>
            </a:fld>
            <a:endParaRPr lang="en-US" smtClean="0"/>
          </a:p>
        </p:txBody>
      </p:sp>
      <p:sp>
        <p:nvSpPr>
          <p:cNvPr id="65539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b="1" dirty="0" smtClean="0"/>
              <a:t>BRUISES</a:t>
            </a:r>
            <a:r>
              <a:rPr lang="en-US" b="1" dirty="0" smtClean="0">
                <a:solidFill>
                  <a:srgbClr val="0099CC"/>
                </a:solidFill>
              </a:rPr>
              <a:t/>
            </a:r>
            <a:br>
              <a:rPr lang="en-US" b="1" dirty="0" smtClean="0">
                <a:solidFill>
                  <a:srgbClr val="0099CC"/>
                </a:solidFill>
              </a:rPr>
            </a:br>
            <a:endParaRPr lang="en-US" b="1" dirty="0" smtClean="0">
              <a:solidFill>
                <a:srgbClr val="0099CC"/>
              </a:solidFill>
            </a:endParaRPr>
          </a:p>
        </p:txBody>
      </p:sp>
      <p:sp>
        <p:nvSpPr>
          <p:cNvPr id="65541" name="Text Box 6"/>
          <p:cNvSpPr txBox="1">
            <a:spLocks noChangeArrowheads="1"/>
          </p:cNvSpPr>
          <p:nvPr/>
        </p:nvSpPr>
        <p:spPr bwMode="auto">
          <a:xfrm>
            <a:off x="1584325" y="1600200"/>
            <a:ext cx="6569075" cy="137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20000"/>
              </a:spcBef>
              <a:buClr>
                <a:srgbClr val="0099CC"/>
              </a:buClr>
              <a:buSzPct val="90000"/>
              <a:buFont typeface="Wingdings" pitchFamily="2" charset="2"/>
              <a:buNone/>
            </a:pPr>
            <a:r>
              <a:rPr kumimoji="1" lang="en-US" sz="2800" b="1" dirty="0"/>
              <a:t>The shape of the bruises may indicate the shape of the us</a:t>
            </a:r>
            <a:r>
              <a:rPr kumimoji="1" lang="sr-Latn-CS" sz="2800" b="1" dirty="0"/>
              <a:t>ed</a:t>
            </a:r>
            <a:r>
              <a:rPr kumimoji="1" lang="en-US" sz="2800" b="1" dirty="0"/>
              <a:t> object/instruments.</a:t>
            </a:r>
          </a:p>
          <a:p>
            <a:pPr eaLnBrk="0" hangingPunct="0"/>
            <a:endParaRPr lang="en-US" sz="2800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DBD27EB2-6809-4A18-9728-3A624F6AA6C0}" type="slidenum">
              <a:rPr lang="en-US" smtClean="0"/>
              <a:pPr/>
              <a:t>34</a:t>
            </a:fld>
            <a:endParaRPr lang="en-US" smtClean="0"/>
          </a:p>
        </p:txBody>
      </p:sp>
      <p:sp>
        <p:nvSpPr>
          <p:cNvPr id="66563" name="Rectangle 1026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endParaRPr lang="en-US" b="1" dirty="0" smtClean="0">
              <a:solidFill>
                <a:srgbClr val="0099CC"/>
              </a:solidFill>
              <a:cs typeface="Times New Roman" pitchFamily="18" charset="0"/>
            </a:endParaRPr>
          </a:p>
          <a:p>
            <a:pPr>
              <a:lnSpc>
                <a:spcPct val="90000"/>
              </a:lnSpc>
              <a:buFont typeface="Monotype Sorts"/>
              <a:buNone/>
            </a:pPr>
            <a:endParaRPr lang="en-US" b="1" dirty="0" smtClean="0">
              <a:solidFill>
                <a:srgbClr val="0099CC"/>
              </a:solidFill>
              <a:cs typeface="Times New Roman" pitchFamily="18" charset="0"/>
            </a:endParaRPr>
          </a:p>
          <a:p>
            <a:pPr algn="ctr">
              <a:lnSpc>
                <a:spcPct val="90000"/>
              </a:lnSpc>
              <a:buFont typeface="Monotype Sorts"/>
              <a:buNone/>
            </a:pPr>
            <a:r>
              <a:rPr lang="en-US" b="1" dirty="0" smtClean="0">
                <a:cs typeface="Times New Roman" pitchFamily="18" charset="0"/>
              </a:rPr>
              <a:t>A contusion of skin or bruise is an area of hemorrhage or bleeding into the soft tissues from the rupture of blood vessels following blunt trauma. </a:t>
            </a:r>
          </a:p>
          <a:p>
            <a:pPr algn="ctr">
              <a:lnSpc>
                <a:spcPct val="90000"/>
              </a:lnSpc>
              <a:buFont typeface="Monotype Sorts"/>
              <a:buNone/>
            </a:pPr>
            <a:r>
              <a:rPr lang="en-US" b="1" dirty="0" smtClean="0"/>
              <a:t>The contusion of skin is combination  of abrasion and bruise.</a:t>
            </a:r>
          </a:p>
          <a:p>
            <a:pPr algn="ctr">
              <a:lnSpc>
                <a:spcPct val="90000"/>
              </a:lnSpc>
              <a:buFont typeface="Monotype Sorts"/>
              <a:buNone/>
            </a:pPr>
            <a:endParaRPr lang="en-US" b="1" dirty="0" smtClean="0">
              <a:solidFill>
                <a:srgbClr val="0099CC"/>
              </a:solidFill>
              <a:cs typeface="Times New Roman" pitchFamily="18" charset="0"/>
            </a:endParaRPr>
          </a:p>
        </p:txBody>
      </p:sp>
      <p:sp>
        <p:nvSpPr>
          <p:cNvPr id="66564" name="Rectangle 102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b="1" i="1" dirty="0" smtClean="0"/>
              <a:t>CONTUSIONES</a:t>
            </a: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5197914F-4F13-40ED-8DDB-8E97174E459B}" type="slidenum">
              <a:rPr lang="en-US" smtClean="0"/>
              <a:pPr/>
              <a:t>35</a:t>
            </a:fld>
            <a:endParaRPr lang="en-US" smtClean="0"/>
          </a:p>
        </p:txBody>
      </p:sp>
      <p:sp>
        <p:nvSpPr>
          <p:cNvPr id="68611" name="Rectangle 2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  <a:buFont typeface="Monotype Sorts"/>
              <a:buNone/>
            </a:pPr>
            <a:endParaRPr lang="en-US" b="1" dirty="0" smtClean="0"/>
          </a:p>
          <a:p>
            <a:pPr>
              <a:lnSpc>
                <a:spcPct val="90000"/>
              </a:lnSpc>
              <a:buClr>
                <a:srgbClr val="0099CC"/>
              </a:buClr>
              <a:buFont typeface="Wingdings" pitchFamily="2" charset="2"/>
              <a:buChar char="Ø"/>
            </a:pPr>
            <a:r>
              <a:rPr lang="en-US" b="1" dirty="0" smtClean="0"/>
              <a:t>The contusion is a rupturing of blood vessels of an organ or tissue due to mechanical and hydrostatic force effects.</a:t>
            </a:r>
          </a:p>
          <a:p>
            <a:pPr>
              <a:lnSpc>
                <a:spcPct val="90000"/>
              </a:lnSpc>
              <a:buClr>
                <a:srgbClr val="0099CC"/>
              </a:buClr>
              <a:buFont typeface="Wingdings" pitchFamily="2" charset="2"/>
              <a:buChar char="Ø"/>
            </a:pPr>
            <a:r>
              <a:rPr lang="en-US" b="1" dirty="0" smtClean="0"/>
              <a:t>The contusion can be anywhere in the body, such as the brain, </a:t>
            </a:r>
            <a:r>
              <a:rPr lang="en-US" b="1" dirty="0" err="1" smtClean="0"/>
              <a:t>lungs,the</a:t>
            </a:r>
            <a:r>
              <a:rPr lang="en-US" b="1" dirty="0" smtClean="0"/>
              <a:t> heart, the spleen, kidneys, mesentery or muscles.</a:t>
            </a:r>
          </a:p>
          <a:p>
            <a:pPr algn="ctr">
              <a:lnSpc>
                <a:spcPct val="90000"/>
              </a:lnSpc>
              <a:buFont typeface="Monotype Sorts"/>
              <a:buNone/>
            </a:pPr>
            <a:endParaRPr lang="en-US" b="1" dirty="0" smtClean="0">
              <a:solidFill>
                <a:srgbClr val="0099CC"/>
              </a:solidFill>
            </a:endParaRPr>
          </a:p>
        </p:txBody>
      </p:sp>
      <p:sp>
        <p:nvSpPr>
          <p:cNvPr id="68612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b="1" i="1" dirty="0" smtClean="0"/>
              <a:t>CONTUSIONES</a:t>
            </a: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b="1" i="1" dirty="0" smtClean="0"/>
              <a:t>CONTUSIONES</a:t>
            </a:r>
          </a:p>
        </p:txBody>
      </p:sp>
      <p:pic>
        <p:nvPicPr>
          <p:cNvPr id="69635" name="Picture 2" descr="ch9 f9-20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219200" y="1676400"/>
            <a:ext cx="7239000" cy="4419600"/>
          </a:xfrm>
          <a:noFill/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4F506231-C702-41DE-B3A1-BD1214E0C037}" type="slidenum">
              <a:rPr lang="en-US" smtClean="0"/>
              <a:pPr/>
              <a:t>37</a:t>
            </a:fld>
            <a:endParaRPr lang="en-US" smtClean="0"/>
          </a:p>
        </p:txBody>
      </p:sp>
      <p:sp>
        <p:nvSpPr>
          <p:cNvPr id="71683" name="Rectangle 2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  <a:buClr>
                <a:srgbClr val="FF6600"/>
              </a:buClr>
              <a:buFont typeface="Wingdings" pitchFamily="2" charset="2"/>
              <a:buChar char="Ø"/>
            </a:pPr>
            <a:r>
              <a:rPr lang="en-US" b="1" dirty="0" smtClean="0"/>
              <a:t>A laceration is a wound produced by b</a:t>
            </a:r>
            <a:r>
              <a:rPr lang="sr-Latn-CS" b="1" dirty="0" smtClean="0"/>
              <a:t>l</a:t>
            </a:r>
            <a:r>
              <a:rPr lang="en-US" b="1" dirty="0" err="1" smtClean="0"/>
              <a:t>unt</a:t>
            </a:r>
            <a:r>
              <a:rPr lang="en-US" b="1" dirty="0" smtClean="0"/>
              <a:t> mechanical force, in which the full thickness of </a:t>
            </a:r>
            <a:r>
              <a:rPr lang="sr-Latn-CS" b="1" dirty="0" smtClean="0"/>
              <a:t>t</a:t>
            </a:r>
            <a:r>
              <a:rPr lang="en-US" b="1" dirty="0" smtClean="0"/>
              <a:t>he skin is penetrated.</a:t>
            </a:r>
          </a:p>
          <a:p>
            <a:pPr>
              <a:lnSpc>
                <a:spcPct val="90000"/>
              </a:lnSpc>
              <a:buClr>
                <a:srgbClr val="FF6600"/>
              </a:buClr>
              <a:buFont typeface="Wingdings" pitchFamily="2" charset="2"/>
              <a:buChar char="Ø"/>
            </a:pPr>
            <a:r>
              <a:rPr lang="en-US" b="1" dirty="0" smtClean="0"/>
              <a:t>Lacerations are usually caused by direct impact of a blunt force.</a:t>
            </a:r>
          </a:p>
          <a:p>
            <a:pPr>
              <a:lnSpc>
                <a:spcPct val="90000"/>
              </a:lnSpc>
              <a:buClr>
                <a:srgbClr val="FF6600"/>
              </a:buClr>
              <a:buFont typeface="Wingdings" pitchFamily="2" charset="2"/>
              <a:buChar char="Ø"/>
            </a:pPr>
            <a:r>
              <a:rPr lang="en-US" b="1" dirty="0" smtClean="0"/>
              <a:t>The tearing of skin and tissues is result from excessive stretching or pressing.</a:t>
            </a:r>
          </a:p>
        </p:txBody>
      </p:sp>
      <p:sp>
        <p:nvSpPr>
          <p:cNvPr id="71684" name="Rectangle 3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i="1" dirty="0" smtClean="0">
                <a:solidFill>
                  <a:srgbClr val="FF6600"/>
                </a:solidFill>
              </a:rPr>
              <a:t/>
            </a:r>
            <a:br>
              <a:rPr lang="en-US" b="1" i="1" dirty="0" smtClean="0">
                <a:solidFill>
                  <a:srgbClr val="FF6600"/>
                </a:solidFill>
              </a:rPr>
            </a:br>
            <a:r>
              <a:rPr lang="en-US" b="1" i="1" dirty="0" smtClean="0"/>
              <a:t>LACERATIONS</a:t>
            </a:r>
            <a:r>
              <a:rPr lang="en-US" b="1" dirty="0" smtClean="0"/>
              <a:t> or TEARS</a:t>
            </a:r>
            <a:r>
              <a:rPr lang="en-US" b="1" dirty="0" smtClean="0">
                <a:solidFill>
                  <a:srgbClr val="FF6600"/>
                </a:solidFill>
              </a:rPr>
              <a:t/>
            </a:r>
            <a:br>
              <a:rPr lang="en-US" b="1" dirty="0" smtClean="0">
                <a:solidFill>
                  <a:srgbClr val="FF6600"/>
                </a:solidFill>
              </a:rPr>
            </a:br>
            <a:endParaRPr lang="en-US" dirty="0" smtClean="0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861290C2-38F1-43BB-9DAE-BE43411663A2}" type="slidenum">
              <a:rPr lang="en-US" smtClean="0"/>
              <a:pPr/>
              <a:t>38</a:t>
            </a:fld>
            <a:endParaRPr lang="en-US" smtClean="0"/>
          </a:p>
        </p:txBody>
      </p:sp>
      <p:sp>
        <p:nvSpPr>
          <p:cNvPr id="72707" name="Rectangle 3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600" b="1" i="1" dirty="0" smtClean="0"/>
              <a:t>LACERATIONS</a:t>
            </a:r>
            <a:r>
              <a:rPr lang="en-US" sz="3600" b="1" dirty="0" smtClean="0"/>
              <a:t> or TEARS</a:t>
            </a:r>
            <a:r>
              <a:rPr lang="en-US" sz="3600" b="1" dirty="0" smtClean="0">
                <a:solidFill>
                  <a:srgbClr val="FF6600"/>
                </a:solidFill>
              </a:rPr>
              <a:t/>
            </a:r>
            <a:br>
              <a:rPr lang="en-US" sz="3600" b="1" dirty="0" smtClean="0">
                <a:solidFill>
                  <a:srgbClr val="FF6600"/>
                </a:solidFill>
              </a:rPr>
            </a:br>
            <a:endParaRPr lang="en-US" sz="3600" b="1" dirty="0" smtClean="0">
              <a:solidFill>
                <a:srgbClr val="FF6600"/>
              </a:solidFill>
            </a:endParaRPr>
          </a:p>
        </p:txBody>
      </p:sp>
      <p:sp>
        <p:nvSpPr>
          <p:cNvPr id="72708" name="Rectangle 2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>
              <a:buFont typeface="Monotype Sorts"/>
              <a:buNone/>
            </a:pPr>
            <a:r>
              <a:rPr lang="en-US" b="1" dirty="0" smtClean="0">
                <a:solidFill>
                  <a:srgbClr val="FF6600"/>
                </a:solidFill>
              </a:rPr>
              <a:t>    </a:t>
            </a:r>
          </a:p>
          <a:p>
            <a:pPr>
              <a:buFont typeface="Monotype Sorts"/>
              <a:buNone/>
            </a:pPr>
            <a:r>
              <a:rPr lang="en-US" b="1" dirty="0" smtClean="0">
                <a:solidFill>
                  <a:srgbClr val="FF6600"/>
                </a:solidFill>
              </a:rPr>
              <a:t>   </a:t>
            </a:r>
            <a:r>
              <a:rPr lang="en-US" b="1" dirty="0" smtClean="0"/>
              <a:t>The shape of lacerations may be linear, semicircular or angular, </a:t>
            </a:r>
            <a:r>
              <a:rPr lang="en-US" b="1" dirty="0" err="1" smtClean="0"/>
              <a:t>stellate</a:t>
            </a:r>
            <a:r>
              <a:rPr lang="en-US" b="1" dirty="0" smtClean="0"/>
              <a:t> or radiating, some of them are irregular</a:t>
            </a:r>
          </a:p>
        </p:txBody>
      </p:sp>
      <p:sp>
        <p:nvSpPr>
          <p:cNvPr id="72709" name="Rectangle 5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endParaRPr lang="en-US" smtClean="0"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32A647E0-8DB8-4213-9B7C-F0D01EA023A4}" type="slidenum">
              <a:rPr lang="en-US" smtClean="0"/>
              <a:pPr/>
              <a:t>39</a:t>
            </a:fld>
            <a:endParaRPr lang="en-US" smtClean="0"/>
          </a:p>
        </p:txBody>
      </p:sp>
      <p:sp>
        <p:nvSpPr>
          <p:cNvPr id="73731" name="Rectangle 3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600" b="1" i="1" dirty="0" smtClean="0">
                <a:solidFill>
                  <a:srgbClr val="FF6600"/>
                </a:solidFill>
              </a:rPr>
              <a:t/>
            </a:r>
            <a:br>
              <a:rPr lang="en-US" sz="3600" b="1" i="1" dirty="0" smtClean="0">
                <a:solidFill>
                  <a:srgbClr val="FF6600"/>
                </a:solidFill>
              </a:rPr>
            </a:br>
            <a:r>
              <a:rPr lang="en-US" sz="3600" b="1" i="1" dirty="0" smtClean="0">
                <a:solidFill>
                  <a:srgbClr val="FF6600"/>
                </a:solidFill>
              </a:rPr>
              <a:t/>
            </a:r>
            <a:br>
              <a:rPr lang="en-US" sz="3600" b="1" i="1" dirty="0" smtClean="0">
                <a:solidFill>
                  <a:srgbClr val="FF6600"/>
                </a:solidFill>
              </a:rPr>
            </a:br>
            <a:r>
              <a:rPr lang="en-US" sz="3600" b="1" i="1" dirty="0" smtClean="0"/>
              <a:t>LACERATIONS</a:t>
            </a:r>
            <a:r>
              <a:rPr lang="en-US" sz="3600" b="1" dirty="0" smtClean="0"/>
              <a:t> or TEARS</a:t>
            </a:r>
            <a:r>
              <a:rPr lang="en-US" sz="3600" b="1" dirty="0" smtClean="0">
                <a:solidFill>
                  <a:srgbClr val="FF6600"/>
                </a:solidFill>
              </a:rPr>
              <a:t/>
            </a:r>
            <a:br>
              <a:rPr lang="en-US" sz="3600" b="1" dirty="0" smtClean="0">
                <a:solidFill>
                  <a:srgbClr val="FF6600"/>
                </a:solidFill>
              </a:rPr>
            </a:br>
            <a:r>
              <a:rPr lang="en-US" sz="3600" b="1" dirty="0" smtClean="0">
                <a:solidFill>
                  <a:srgbClr val="FF6600"/>
                </a:solidFill>
              </a:rPr>
              <a:t/>
            </a:r>
            <a:br>
              <a:rPr lang="en-US" sz="3600" b="1" dirty="0" smtClean="0">
                <a:solidFill>
                  <a:srgbClr val="FF6600"/>
                </a:solidFill>
              </a:rPr>
            </a:br>
            <a:endParaRPr lang="en-US" sz="3600" b="1" dirty="0" smtClean="0">
              <a:solidFill>
                <a:srgbClr val="FF6600"/>
              </a:solidFill>
            </a:endParaRPr>
          </a:p>
        </p:txBody>
      </p:sp>
      <p:sp>
        <p:nvSpPr>
          <p:cNvPr id="73732" name="Rectangle 2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>
              <a:buFont typeface="Monotype Sorts"/>
              <a:buNone/>
            </a:pPr>
            <a:r>
              <a:rPr lang="en-US" b="1" dirty="0" smtClean="0">
                <a:solidFill>
                  <a:srgbClr val="FF6600"/>
                </a:solidFill>
              </a:rPr>
              <a:t>   </a:t>
            </a:r>
          </a:p>
          <a:p>
            <a:pPr>
              <a:buFont typeface="Monotype Sorts"/>
              <a:buNone/>
            </a:pPr>
            <a:r>
              <a:rPr lang="en-US" b="1" dirty="0" smtClean="0"/>
              <a:t>   The margins of a lacerations are always ragged and torn apart from each other with a zone of crushing and bruising along them.</a:t>
            </a:r>
          </a:p>
          <a:p>
            <a:pPr algn="ctr">
              <a:buFont typeface="Monotype Sorts"/>
              <a:buNone/>
            </a:pPr>
            <a:endParaRPr lang="en-US" b="1" dirty="0" smtClean="0">
              <a:solidFill>
                <a:srgbClr val="FF6600"/>
              </a:solidFill>
            </a:endParaRPr>
          </a:p>
        </p:txBody>
      </p:sp>
      <p:sp>
        <p:nvSpPr>
          <p:cNvPr id="73733" name="Rectangle 5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endParaRPr lang="en-US" smtClean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04D3FCBE-7ECA-4F22-97E8-D952D81AA4C5}" type="slidenum">
              <a:rPr lang="en-US" smtClean="0"/>
              <a:pPr/>
              <a:t>4</a:t>
            </a:fld>
            <a:endParaRPr lang="en-US" smtClean="0"/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sz="3600" b="1" dirty="0" smtClean="0"/>
              <a:t>CLASSIFICATION OF WOUNDS</a:t>
            </a:r>
            <a:endParaRPr lang="en-US" sz="3600" dirty="0" smtClean="0"/>
          </a:p>
        </p:txBody>
      </p:sp>
      <p:sp>
        <p:nvSpPr>
          <p:cNvPr id="22532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990600" y="1828800"/>
            <a:ext cx="4038600" cy="4114800"/>
          </a:xfrm>
        </p:spPr>
        <p:txBody>
          <a:bodyPr/>
          <a:lstStyle/>
          <a:p>
            <a:pPr marL="812800" indent="-812800">
              <a:buFont typeface="Monotype Sorts"/>
              <a:buNone/>
            </a:pPr>
            <a:r>
              <a:rPr lang="en-US" b="1" dirty="0" smtClean="0"/>
              <a:t>BLUNT</a:t>
            </a:r>
            <a:r>
              <a:rPr lang="sr-Latn-CS" b="1" dirty="0" smtClean="0"/>
              <a:t> force </a:t>
            </a:r>
          </a:p>
          <a:p>
            <a:pPr marL="812800" indent="-812800">
              <a:buFont typeface="Monotype Sorts"/>
              <a:buNone/>
            </a:pPr>
            <a:endParaRPr lang="sr-Latn-CS" b="1" dirty="0" smtClean="0"/>
          </a:p>
          <a:p>
            <a:pPr marL="812800" indent="-812800">
              <a:buFont typeface="Monotype Sorts"/>
              <a:buNone/>
            </a:pPr>
            <a:endParaRPr lang="sr-Latn-CS" b="1" dirty="0" smtClean="0"/>
          </a:p>
          <a:p>
            <a:pPr marL="812800" indent="-812800">
              <a:buFont typeface="Monotype Sorts"/>
              <a:buNone/>
            </a:pPr>
            <a:r>
              <a:rPr lang="en-US" b="1" dirty="0" smtClean="0"/>
              <a:t>SHARP </a:t>
            </a:r>
            <a:r>
              <a:rPr lang="sr-Latn-CS" b="1" dirty="0" smtClean="0"/>
              <a:t>force</a:t>
            </a:r>
            <a:endParaRPr lang="sr-Latn-CS" sz="2400" b="1" dirty="0" smtClean="0"/>
          </a:p>
          <a:p>
            <a:pPr marL="812800" indent="-812800">
              <a:buFont typeface="Monotype Sorts"/>
              <a:buNone/>
            </a:pPr>
            <a:endParaRPr lang="sr-Latn-CS" sz="2400" b="1" dirty="0" smtClean="0"/>
          </a:p>
          <a:p>
            <a:pPr marL="812800" indent="-812800">
              <a:buFont typeface="Monotype Sorts"/>
              <a:buNone/>
            </a:pPr>
            <a:endParaRPr lang="sr-Latn-CS" sz="2400" b="1" dirty="0" smtClean="0"/>
          </a:p>
          <a:p>
            <a:pPr marL="812800" indent="-812800">
              <a:buFont typeface="Monotype Sorts"/>
              <a:buNone/>
            </a:pPr>
            <a:r>
              <a:rPr lang="sr-Latn-CS" b="1" dirty="0" smtClean="0"/>
              <a:t>FIREARM</a:t>
            </a:r>
            <a:endParaRPr lang="en-US" b="1" dirty="0" smtClean="0"/>
          </a:p>
        </p:txBody>
      </p:sp>
      <p:sp>
        <p:nvSpPr>
          <p:cNvPr id="22533" name="Rectangle 5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endParaRPr lang="en-US" smtClean="0"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A9786CFA-FD92-423A-B5EB-1C45605CD5F1}" type="slidenum">
              <a:rPr lang="en-US" smtClean="0"/>
              <a:pPr/>
              <a:t>40</a:t>
            </a:fld>
            <a:endParaRPr lang="en-US" smtClean="0"/>
          </a:p>
        </p:txBody>
      </p:sp>
      <p:sp>
        <p:nvSpPr>
          <p:cNvPr id="7475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b="1" i="1" dirty="0" smtClean="0"/>
              <a:t>LACERATIONS</a:t>
            </a:r>
            <a:r>
              <a:rPr lang="en-US" b="1" dirty="0" smtClean="0"/>
              <a:t> or TEARS</a:t>
            </a:r>
            <a:endParaRPr lang="en-US" dirty="0" smtClean="0"/>
          </a:p>
        </p:txBody>
      </p:sp>
      <p:sp>
        <p:nvSpPr>
          <p:cNvPr id="74756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>
              <a:lnSpc>
                <a:spcPct val="90000"/>
              </a:lnSpc>
              <a:buClr>
                <a:srgbClr val="FF6600"/>
              </a:buClr>
              <a:buFont typeface="Wingdings" pitchFamily="2" charset="2"/>
              <a:buNone/>
            </a:pPr>
            <a:r>
              <a:rPr lang="en-US" b="1" dirty="0" smtClean="0"/>
              <a:t>Laceration:</a:t>
            </a:r>
          </a:p>
          <a:p>
            <a:pPr>
              <a:lnSpc>
                <a:spcPct val="90000"/>
              </a:lnSpc>
              <a:buClr>
                <a:srgbClr val="FF6600"/>
              </a:buClr>
              <a:buFont typeface="Wingdings" pitchFamily="2" charset="2"/>
              <a:buChar char="Ø"/>
            </a:pPr>
            <a:r>
              <a:rPr lang="en-US" b="1" dirty="0" smtClean="0"/>
              <a:t>Irregular x shape</a:t>
            </a:r>
          </a:p>
          <a:p>
            <a:pPr>
              <a:lnSpc>
                <a:spcPct val="90000"/>
              </a:lnSpc>
              <a:buClr>
                <a:srgbClr val="FF6600"/>
              </a:buClr>
              <a:buFont typeface="Wingdings" pitchFamily="2" charset="2"/>
              <a:buChar char="Ø"/>
            </a:pPr>
            <a:r>
              <a:rPr lang="en-US" b="1" dirty="0" smtClean="0"/>
              <a:t>Ragged margins</a:t>
            </a:r>
          </a:p>
          <a:p>
            <a:pPr>
              <a:lnSpc>
                <a:spcPct val="90000"/>
              </a:lnSpc>
              <a:buClr>
                <a:srgbClr val="FF6600"/>
              </a:buClr>
              <a:buFont typeface="Wingdings" pitchFamily="2" charset="2"/>
              <a:buChar char="Ø"/>
            </a:pPr>
            <a:r>
              <a:rPr lang="en-US" b="1" dirty="0" smtClean="0"/>
              <a:t>Bruising along edges</a:t>
            </a:r>
          </a:p>
          <a:p>
            <a:pPr>
              <a:lnSpc>
                <a:spcPct val="90000"/>
              </a:lnSpc>
              <a:buClr>
                <a:srgbClr val="FF6600"/>
              </a:buClr>
              <a:buFont typeface="Wingdings" pitchFamily="2" charset="2"/>
              <a:buChar char="Ø"/>
            </a:pPr>
            <a:r>
              <a:rPr lang="en-US" b="1" dirty="0" smtClean="0"/>
              <a:t>Tissue bridges</a:t>
            </a:r>
          </a:p>
          <a:p>
            <a:pPr>
              <a:lnSpc>
                <a:spcPct val="90000"/>
              </a:lnSpc>
              <a:buClr>
                <a:srgbClr val="FF6600"/>
              </a:buClr>
              <a:buFont typeface="Wingdings" pitchFamily="2" charset="2"/>
              <a:buChar char="Ø"/>
            </a:pPr>
            <a:r>
              <a:rPr lang="sr-Latn-CS" b="1" dirty="0" smtClean="0"/>
              <a:t>H</a:t>
            </a:r>
            <a:r>
              <a:rPr lang="en-US" b="1" dirty="0" smtClean="0"/>
              <a:t>air</a:t>
            </a:r>
            <a:r>
              <a:rPr lang="sr-Latn-CS" b="1" dirty="0" smtClean="0"/>
              <a:t>-bulbs are present</a:t>
            </a:r>
            <a:endParaRPr lang="en-US" b="1" dirty="0" smtClean="0"/>
          </a:p>
          <a:p>
            <a:pPr>
              <a:lnSpc>
                <a:spcPct val="90000"/>
              </a:lnSpc>
              <a:buClr>
                <a:srgbClr val="FF6600"/>
              </a:buClr>
              <a:buFont typeface="Wingdings" pitchFamily="2" charset="2"/>
              <a:buChar char="Ø"/>
            </a:pPr>
            <a:r>
              <a:rPr lang="en-US" b="1" dirty="0" smtClean="0"/>
              <a:t>Caused by blunt object</a:t>
            </a:r>
          </a:p>
        </p:txBody>
      </p:sp>
      <p:sp>
        <p:nvSpPr>
          <p:cNvPr id="74757" name="Rectangle 4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endParaRPr lang="en-US" smtClean="0"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4966ED24-18B3-4D50-8828-AC9E0D422835}" type="slidenum">
              <a:rPr lang="en-US" smtClean="0"/>
              <a:pPr/>
              <a:t>41</a:t>
            </a:fld>
            <a:endParaRPr lang="en-US" smtClean="0"/>
          </a:p>
        </p:txBody>
      </p:sp>
      <p:sp>
        <p:nvSpPr>
          <p:cNvPr id="75779" name="Rectangle 2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b="1" dirty="0" smtClean="0">
              <a:solidFill>
                <a:srgbClr val="FF6600"/>
              </a:solidFill>
            </a:endParaRPr>
          </a:p>
          <a:p>
            <a:pPr>
              <a:buClr>
                <a:srgbClr val="FF6600"/>
              </a:buClr>
              <a:buFont typeface="Wingdings" pitchFamily="2" charset="2"/>
              <a:buChar char="Ø"/>
            </a:pPr>
            <a:r>
              <a:rPr lang="en-US" b="1" dirty="0" smtClean="0"/>
              <a:t>Lacerations are common on the scalp, face, elbows, knees, distal limbs.</a:t>
            </a:r>
            <a:endParaRPr lang="sr-Latn-CS" b="1" dirty="0" smtClean="0"/>
          </a:p>
          <a:p>
            <a:pPr>
              <a:buClr>
                <a:srgbClr val="FF6600"/>
              </a:buClr>
              <a:buFont typeface="Wingdings" pitchFamily="2" charset="2"/>
              <a:buChar char="Ø"/>
            </a:pPr>
            <a:endParaRPr lang="en-US" b="1" dirty="0" smtClean="0"/>
          </a:p>
          <a:p>
            <a:pPr>
              <a:buClr>
                <a:srgbClr val="FF6600"/>
              </a:buClr>
              <a:buFont typeface="Wingdings" pitchFamily="2" charset="2"/>
              <a:buChar char="Ø"/>
            </a:pPr>
            <a:r>
              <a:rPr lang="en-US" b="1" dirty="0" smtClean="0"/>
              <a:t>Lacerations are less common on soft areas such as the abdomen or buttocks.</a:t>
            </a:r>
          </a:p>
        </p:txBody>
      </p:sp>
      <p:sp>
        <p:nvSpPr>
          <p:cNvPr id="75780" name="Rectangle 3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i="1" dirty="0" smtClean="0">
                <a:solidFill>
                  <a:srgbClr val="FF6600"/>
                </a:solidFill>
              </a:rPr>
              <a:t/>
            </a:r>
            <a:br>
              <a:rPr lang="en-US" b="1" i="1" dirty="0" smtClean="0">
                <a:solidFill>
                  <a:srgbClr val="FF6600"/>
                </a:solidFill>
              </a:rPr>
            </a:br>
            <a:r>
              <a:rPr lang="en-US" sz="3600" b="1" i="1" dirty="0" smtClean="0"/>
              <a:t>LACERATIONS</a:t>
            </a:r>
            <a:r>
              <a:rPr lang="en-US" sz="3600" b="1" dirty="0" smtClean="0"/>
              <a:t> or TEARS</a:t>
            </a:r>
            <a:r>
              <a:rPr lang="en-US" sz="3600" b="1" dirty="0" smtClean="0">
                <a:solidFill>
                  <a:srgbClr val="FF6600"/>
                </a:solidFill>
              </a:rPr>
              <a:t/>
            </a:r>
            <a:br>
              <a:rPr lang="en-US" sz="3600" b="1" dirty="0" smtClean="0">
                <a:solidFill>
                  <a:srgbClr val="FF6600"/>
                </a:solidFill>
              </a:rPr>
            </a:br>
            <a:endParaRPr lang="en-US" sz="3600" dirty="0" smtClean="0"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077310E4-6B36-4EA5-BFC4-EFA8452CB56A}" type="slidenum">
              <a:rPr lang="en-US" smtClean="0"/>
              <a:pPr/>
              <a:t>42</a:t>
            </a:fld>
            <a:endParaRPr lang="en-US" smtClean="0"/>
          </a:p>
        </p:txBody>
      </p:sp>
      <p:sp>
        <p:nvSpPr>
          <p:cNvPr id="76803" name="Rectangle 3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i="1" dirty="0" smtClean="0">
                <a:solidFill>
                  <a:srgbClr val="FF6600"/>
                </a:solidFill>
              </a:rPr>
              <a:t/>
            </a:r>
            <a:br>
              <a:rPr lang="en-US" b="1" i="1" dirty="0" smtClean="0">
                <a:solidFill>
                  <a:srgbClr val="FF6600"/>
                </a:solidFill>
              </a:rPr>
            </a:br>
            <a:r>
              <a:rPr lang="en-US" sz="3600" b="1" i="1" dirty="0" smtClean="0"/>
              <a:t>LACERATIONS</a:t>
            </a:r>
            <a:r>
              <a:rPr lang="en-US" sz="3600" b="1" dirty="0" smtClean="0"/>
              <a:t> or TEARS</a:t>
            </a:r>
            <a:r>
              <a:rPr lang="en-US" b="1" dirty="0" smtClean="0">
                <a:solidFill>
                  <a:srgbClr val="FF6600"/>
                </a:solidFill>
              </a:rPr>
              <a:t/>
            </a:r>
            <a:br>
              <a:rPr lang="en-US" b="1" dirty="0" smtClean="0">
                <a:solidFill>
                  <a:srgbClr val="FF6600"/>
                </a:solidFill>
              </a:rPr>
            </a:br>
            <a:endParaRPr lang="en-US" dirty="0" smtClean="0"/>
          </a:p>
        </p:txBody>
      </p:sp>
      <p:sp>
        <p:nvSpPr>
          <p:cNvPr id="76804" name="Rectangle 2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>
              <a:buFont typeface="Monotype Sorts"/>
              <a:buNone/>
            </a:pPr>
            <a:r>
              <a:rPr lang="en-US" b="1" i="1" dirty="0" err="1" smtClean="0"/>
              <a:t>Vulnus</a:t>
            </a:r>
            <a:endParaRPr lang="en-US" b="1" i="1" dirty="0" smtClean="0"/>
          </a:p>
          <a:p>
            <a:pPr>
              <a:buFont typeface="Monotype Sorts"/>
              <a:buNone/>
            </a:pPr>
            <a:r>
              <a:rPr lang="en-US" b="1" i="1" dirty="0" err="1" smtClean="0"/>
              <a:t>lacerocontusum</a:t>
            </a:r>
            <a:endParaRPr lang="en-US" b="1" i="1" dirty="0" smtClean="0"/>
          </a:p>
          <a:p>
            <a:pPr>
              <a:buClr>
                <a:srgbClr val="FF6600"/>
              </a:buClr>
              <a:buFont typeface="Wingdings" pitchFamily="2" charset="2"/>
              <a:buChar char="Ø"/>
            </a:pPr>
            <a:r>
              <a:rPr lang="en-US" sz="2400" i="1" dirty="0" smtClean="0"/>
              <a:t> </a:t>
            </a:r>
            <a:r>
              <a:rPr lang="en-US" b="1" dirty="0" smtClean="0"/>
              <a:t>Tissue  bridges, </a:t>
            </a:r>
          </a:p>
          <a:p>
            <a:pPr>
              <a:buFont typeface="Monotype Sorts"/>
              <a:buNone/>
            </a:pPr>
            <a:r>
              <a:rPr lang="en-US" b="1" dirty="0" smtClean="0"/>
              <a:t>consisting  elastic or</a:t>
            </a:r>
          </a:p>
          <a:p>
            <a:pPr>
              <a:buFont typeface="Monotype Sorts"/>
              <a:buNone/>
            </a:pPr>
            <a:r>
              <a:rPr lang="en-US" b="1" dirty="0" smtClean="0"/>
              <a:t>connective tissue fibers,</a:t>
            </a:r>
          </a:p>
          <a:p>
            <a:pPr>
              <a:buFont typeface="Monotype Sorts"/>
              <a:buNone/>
            </a:pPr>
            <a:r>
              <a:rPr lang="en-US" b="1" dirty="0" smtClean="0"/>
              <a:t>nerves or blood vessels</a:t>
            </a:r>
          </a:p>
          <a:p>
            <a:pPr>
              <a:buFont typeface="Monotype Sorts"/>
              <a:buNone/>
            </a:pPr>
            <a:r>
              <a:rPr lang="en-US" b="1" dirty="0" smtClean="0"/>
              <a:t>are characteristic for</a:t>
            </a:r>
          </a:p>
          <a:p>
            <a:pPr>
              <a:buFont typeface="Monotype Sorts"/>
              <a:buNone/>
            </a:pPr>
            <a:r>
              <a:rPr lang="en-US" b="1" dirty="0" smtClean="0"/>
              <a:t>lacerations.</a:t>
            </a:r>
            <a:endParaRPr lang="en-US" b="1" i="1" dirty="0" smtClean="0"/>
          </a:p>
          <a:p>
            <a:pPr>
              <a:buFont typeface="Monotype Sorts"/>
              <a:buNone/>
            </a:pPr>
            <a:endParaRPr lang="en-US" b="1" dirty="0" smtClean="0">
              <a:solidFill>
                <a:srgbClr val="FF6600"/>
              </a:solidFill>
            </a:endParaRPr>
          </a:p>
        </p:txBody>
      </p:sp>
      <p:sp>
        <p:nvSpPr>
          <p:cNvPr id="76805" name="Rectangle 5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endParaRPr lang="en-US" smtClean="0"/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15A8E8EB-ED4C-43CA-836F-C2090525FB11}" type="slidenum">
              <a:rPr lang="en-US" smtClean="0"/>
              <a:pPr/>
              <a:t>43</a:t>
            </a:fld>
            <a:endParaRPr lang="en-US" smtClean="0"/>
          </a:p>
        </p:txBody>
      </p:sp>
      <p:sp>
        <p:nvSpPr>
          <p:cNvPr id="77827" name="Rectangle 1026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ctr">
              <a:buFont typeface="Monotype Sorts"/>
              <a:buNone/>
            </a:pPr>
            <a:endParaRPr lang="en-US" sz="2800" b="1" dirty="0" smtClean="0">
              <a:solidFill>
                <a:srgbClr val="FF6600"/>
              </a:solidFill>
            </a:endParaRPr>
          </a:p>
          <a:p>
            <a:pPr>
              <a:buClr>
                <a:srgbClr val="FF6600"/>
              </a:buClr>
              <a:buFont typeface="Wingdings" pitchFamily="2" charset="2"/>
              <a:buChar char="Ø"/>
            </a:pPr>
            <a:r>
              <a:rPr lang="en-US" sz="2800" b="1" dirty="0" smtClean="0"/>
              <a:t>Falling to the ground may produce lacerations too, but they are generally located on the protuberant parts, over the bony prominence of the body.</a:t>
            </a:r>
          </a:p>
          <a:p>
            <a:pPr>
              <a:buClr>
                <a:srgbClr val="FF6600"/>
              </a:buClr>
              <a:buFont typeface="Wingdings" pitchFamily="2" charset="2"/>
              <a:buChar char="Ø"/>
            </a:pPr>
            <a:r>
              <a:rPr lang="en-US" sz="2800" b="1" dirty="0" smtClean="0"/>
              <a:t>A fall from an upright position usually results in extensive lacerations and bruises.</a:t>
            </a:r>
          </a:p>
        </p:txBody>
      </p:sp>
      <p:sp>
        <p:nvSpPr>
          <p:cNvPr id="77828" name="Rectangle 1027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i="1" dirty="0" smtClean="0">
                <a:solidFill>
                  <a:srgbClr val="FF6600"/>
                </a:solidFill>
              </a:rPr>
              <a:t/>
            </a:r>
            <a:br>
              <a:rPr lang="en-US" b="1" i="1" dirty="0" smtClean="0">
                <a:solidFill>
                  <a:srgbClr val="FF6600"/>
                </a:solidFill>
              </a:rPr>
            </a:br>
            <a:r>
              <a:rPr lang="en-US" sz="3600" b="1" i="1" dirty="0" smtClean="0"/>
              <a:t>LACERATIONS</a:t>
            </a:r>
            <a:r>
              <a:rPr lang="en-US" sz="3600" b="1" dirty="0" smtClean="0"/>
              <a:t> or TEARS</a:t>
            </a:r>
            <a:r>
              <a:rPr lang="en-US" sz="3600" b="1" dirty="0" smtClean="0">
                <a:solidFill>
                  <a:srgbClr val="FF6600"/>
                </a:solidFill>
              </a:rPr>
              <a:t/>
            </a:r>
            <a:br>
              <a:rPr lang="en-US" sz="3600" b="1" dirty="0" smtClean="0">
                <a:solidFill>
                  <a:srgbClr val="FF6600"/>
                </a:solidFill>
              </a:rPr>
            </a:br>
            <a:endParaRPr lang="en-US" sz="3600" dirty="0" smtClean="0"/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82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-76200" y="2590800"/>
            <a:ext cx="8991600" cy="914400"/>
          </a:xfrm>
        </p:spPr>
        <p:txBody>
          <a:bodyPr/>
          <a:lstStyle/>
          <a:p>
            <a:pPr eaLnBrk="1" hangingPunct="1"/>
            <a:r>
              <a:rPr lang="sl-SI" b="1" i="1" smtClean="0"/>
              <a:t>INCISED WOUNDS</a:t>
            </a:r>
            <a:endParaRPr lang="en-GB" b="1" i="1" smtClean="0"/>
          </a:p>
        </p:txBody>
      </p:sp>
      <p:sp>
        <p:nvSpPr>
          <p:cNvPr id="1078275" name="Rectangle 3"/>
          <p:cNvSpPr>
            <a:spLocks noChangeArrowheads="1"/>
          </p:cNvSpPr>
          <p:nvPr/>
        </p:nvSpPr>
        <p:spPr bwMode="auto">
          <a:xfrm>
            <a:off x="0" y="4876800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1" hangingPunct="1"/>
            <a:endParaRPr lang="en-GB" sz="4400" b="1" i="0"/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8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" fill="hold"/>
                                        <p:tgtEl>
                                          <p:spTgt spid="10782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" fill="hold"/>
                                        <p:tgtEl>
                                          <p:spTgt spid="10782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975"/>
                            </p:stCondLst>
                            <p:childTnLst>
                              <p:par>
                                <p:cTn id="10" presetID="2" presetClass="entr" presetSubtype="9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8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75" fill="hold"/>
                                        <p:tgtEl>
                                          <p:spTgt spid="10782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75" fill="hold"/>
                                        <p:tgtEl>
                                          <p:spTgt spid="10782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78274" grpId="0" autoUpdateAnimBg="0"/>
      <p:bldP spid="1078275" grpId="0" autoUpdateAnimBg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5" name="Rectangle 3"/>
          <p:cNvSpPr>
            <a:spLocks noGrp="1" noChangeArrowheads="1"/>
          </p:cNvSpPr>
          <p:nvPr>
            <p:ph idx="1"/>
          </p:nvPr>
        </p:nvSpPr>
        <p:spPr>
          <a:xfrm>
            <a:off x="342900" y="533400"/>
            <a:ext cx="8305800" cy="5867400"/>
          </a:xfrm>
        </p:spPr>
        <p:txBody>
          <a:bodyPr/>
          <a:lstStyle/>
          <a:p>
            <a:pPr marL="393700" indent="-393700" algn="just" eaLnBrk="1" hangingPunct="1">
              <a:lnSpc>
                <a:spcPct val="90000"/>
              </a:lnSpc>
              <a:buFont typeface="Wingdings" pitchFamily="2" charset="2"/>
              <a:buChar char="§"/>
            </a:pPr>
            <a:r>
              <a:rPr lang="en-US" b="1" smtClean="0"/>
              <a:t>i</a:t>
            </a:r>
            <a:r>
              <a:rPr lang="sl-SI" b="1" smtClean="0"/>
              <a:t>ncised wounds are a result of </a:t>
            </a:r>
            <a:endParaRPr lang="en-US" b="1" smtClean="0"/>
          </a:p>
          <a:p>
            <a:pPr marL="393700" indent="-393700" algn="just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b="1" smtClean="0"/>
              <a:t>		- </a:t>
            </a:r>
            <a:r>
              <a:rPr lang="sl-SI" b="1" smtClean="0"/>
              <a:t>sharp or </a:t>
            </a:r>
            <a:endParaRPr lang="en-US" b="1" smtClean="0"/>
          </a:p>
          <a:p>
            <a:pPr marL="393700" indent="-393700" algn="just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b="1" smtClean="0"/>
              <a:t>		- p</a:t>
            </a:r>
            <a:r>
              <a:rPr lang="sl-SI" b="1" smtClean="0"/>
              <a:t>ointed </a:t>
            </a:r>
            <a:endParaRPr lang="en-US" b="1" smtClean="0"/>
          </a:p>
          <a:p>
            <a:pPr marL="393700" indent="-393700" algn="just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b="1" smtClean="0"/>
              <a:t>	</a:t>
            </a:r>
            <a:r>
              <a:rPr lang="sl-SI" b="1" smtClean="0"/>
              <a:t>mechanical force - knives, razors, broken glass, metal edges and any object with a sharp-cutting edge</a:t>
            </a:r>
          </a:p>
          <a:p>
            <a:pPr marL="393700" indent="-393700" algn="just" eaLnBrk="1" hangingPunct="1">
              <a:lnSpc>
                <a:spcPct val="110000"/>
              </a:lnSpc>
              <a:buFont typeface="Wingdings" pitchFamily="2" charset="2"/>
              <a:buNone/>
            </a:pPr>
            <a:r>
              <a:rPr lang="sl-SI" b="1" smtClean="0"/>
              <a:t> </a:t>
            </a:r>
          </a:p>
          <a:p>
            <a:pPr marL="393700" indent="-393700" algn="just" eaLnBrk="1" hangingPunct="1">
              <a:lnSpc>
                <a:spcPct val="90000"/>
              </a:lnSpc>
              <a:buFont typeface="Wingdings" pitchFamily="2" charset="2"/>
              <a:buChar char="§"/>
            </a:pPr>
            <a:r>
              <a:rPr lang="en-US" b="1" smtClean="0"/>
              <a:t>t</a:t>
            </a:r>
            <a:r>
              <a:rPr lang="sl-SI" b="1" smtClean="0"/>
              <a:t>he essential feature - the clean division of the skin and underlying tissues so that the margins are almost free from any damages</a:t>
            </a:r>
            <a:r>
              <a:rPr lang="sl-SI" smtClean="0">
                <a:solidFill>
                  <a:srgbClr val="FFFF00"/>
                </a:solidFill>
              </a:rPr>
              <a:t>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10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10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9" name="Rectangle 3"/>
          <p:cNvSpPr>
            <a:spLocks noGrp="1" noChangeArrowheads="1"/>
          </p:cNvSpPr>
          <p:nvPr>
            <p:ph idx="1"/>
          </p:nvPr>
        </p:nvSpPr>
        <p:spPr>
          <a:xfrm>
            <a:off x="190500" y="304800"/>
            <a:ext cx="8610600" cy="6096000"/>
          </a:xfrm>
        </p:spPr>
        <p:txBody>
          <a:bodyPr/>
          <a:lstStyle/>
          <a:p>
            <a:pPr marL="393700" indent="-393700" algn="ctr" eaLnBrk="1" hangingPunct="1">
              <a:buFont typeface="Wingdings" pitchFamily="2" charset="2"/>
              <a:buNone/>
            </a:pPr>
            <a:r>
              <a:rPr lang="sl-SI" sz="3000" b="1" smtClean="0"/>
              <a:t>Two distinct categories:</a:t>
            </a:r>
            <a:endParaRPr lang="en-US" sz="3000" b="1" smtClean="0"/>
          </a:p>
          <a:p>
            <a:pPr marL="393700" indent="-393700" algn="ctr" eaLnBrk="1" hangingPunct="1">
              <a:lnSpc>
                <a:spcPct val="70000"/>
              </a:lnSpc>
              <a:buFont typeface="Wingdings" pitchFamily="2" charset="2"/>
              <a:buNone/>
            </a:pPr>
            <a:endParaRPr lang="sr-Latn-CS" sz="3000" b="1" smtClean="0"/>
          </a:p>
          <a:p>
            <a:pPr marL="393700" indent="-393700" algn="just" eaLnBrk="1" hangingPunct="1">
              <a:buClr>
                <a:schemeClr val="tx1"/>
              </a:buClr>
              <a:buFont typeface="Wingdings" pitchFamily="2" charset="2"/>
              <a:buAutoNum type="arabicPeriod"/>
            </a:pPr>
            <a:r>
              <a:rPr lang="sl-SI" sz="3000" b="1" smtClean="0"/>
              <a:t>CUTS or SLASHES  - the sharp edge of the blade makes cutting gashes to the body </a:t>
            </a:r>
            <a:endParaRPr lang="sr-Latn-CS" sz="3000" b="1" smtClean="0"/>
          </a:p>
          <a:p>
            <a:pPr marL="393700" indent="-393700" algn="just" eaLnBrk="1" hangingPunct="1">
              <a:buClr>
                <a:schemeClr val="tx1"/>
              </a:buClr>
              <a:buFont typeface="Wingdings" pitchFamily="2" charset="2"/>
              <a:buAutoNum type="arabicPeriod"/>
            </a:pPr>
            <a:endParaRPr lang="en-US" sz="3000" b="1" smtClean="0"/>
          </a:p>
          <a:p>
            <a:pPr marL="393700" indent="-393700" algn="just" eaLnBrk="1" hangingPunct="1">
              <a:buClr>
                <a:schemeClr val="tx1"/>
              </a:buClr>
              <a:buFont typeface="Wingdings" pitchFamily="2" charset="2"/>
              <a:buAutoNum type="arabicPeriod"/>
            </a:pPr>
            <a:r>
              <a:rPr lang="sl-SI" sz="3000" b="1" smtClean="0"/>
              <a:t>STAB wounds - the point of the weapon goes into the body followed by the length of the blade</a:t>
            </a:r>
          </a:p>
          <a:p>
            <a:pPr marL="393700" indent="-393700" eaLnBrk="1" hangingPunct="1">
              <a:buFont typeface="Wingdings" pitchFamily="2" charset="2"/>
              <a:buNone/>
            </a:pPr>
            <a:r>
              <a:rPr lang="sl-SI" sz="3000" b="1" smtClean="0"/>
              <a:t> </a:t>
            </a:r>
          </a:p>
          <a:p>
            <a:pPr marL="393700" indent="-393700" algn="ctr" eaLnBrk="1" hangingPunct="1">
              <a:lnSpc>
                <a:spcPct val="70000"/>
              </a:lnSpc>
              <a:buFont typeface="Wingdings" pitchFamily="2" charset="2"/>
              <a:buNone/>
            </a:pPr>
            <a:r>
              <a:rPr lang="sl-SI" sz="3000" b="1" smtClean="0"/>
              <a:t>Some doctors do not avoid the bad habit of</a:t>
            </a:r>
            <a:endParaRPr lang="en-US" sz="3000" b="1" smtClean="0"/>
          </a:p>
          <a:p>
            <a:pPr marL="393700" indent="-393700" algn="ctr" eaLnBrk="1" hangingPunct="1">
              <a:lnSpc>
                <a:spcPct val="70000"/>
              </a:lnSpc>
              <a:buFont typeface="Wingdings" pitchFamily="2" charset="2"/>
              <a:buNone/>
            </a:pPr>
            <a:r>
              <a:rPr lang="sl-SI" sz="3000" b="1" smtClean="0"/>
              <a:t>using the term a laceration and an incision</a:t>
            </a:r>
            <a:endParaRPr lang="en-US" sz="3000" b="1" smtClean="0"/>
          </a:p>
          <a:p>
            <a:pPr marL="393700" indent="-393700" algn="ctr" eaLnBrk="1" hangingPunct="1">
              <a:lnSpc>
                <a:spcPct val="70000"/>
              </a:lnSpc>
              <a:buFont typeface="Wingdings" pitchFamily="2" charset="2"/>
              <a:buNone/>
            </a:pPr>
            <a:r>
              <a:rPr lang="sl-SI" sz="3000" b="1" smtClean="0"/>
              <a:t>interchangeably - they are not synonyms !!! </a:t>
            </a:r>
            <a:endParaRPr lang="en-US" sz="3000" b="1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23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23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23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23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233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233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233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233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7666" name="Rectangle 2"/>
          <p:cNvSpPr>
            <a:spLocks noGrp="1" noChangeArrowheads="1"/>
          </p:cNvSpPr>
          <p:nvPr>
            <p:ph idx="1"/>
          </p:nvPr>
        </p:nvSpPr>
        <p:spPr>
          <a:xfrm>
            <a:off x="228600" y="609600"/>
            <a:ext cx="8610600" cy="6019800"/>
          </a:xfrm>
        </p:spPr>
        <p:txBody>
          <a:bodyPr/>
          <a:lstStyle/>
          <a:p>
            <a:pPr marL="0" indent="0" algn="ctr" eaLnBrk="1" hangingPunct="1">
              <a:buFont typeface="Wingdings" pitchFamily="2" charset="2"/>
              <a:buNone/>
            </a:pPr>
            <a:endParaRPr lang="en-US" sz="4400" b="1" smtClean="0"/>
          </a:p>
          <a:p>
            <a:pPr marL="0" indent="0" algn="ctr" eaLnBrk="1" hangingPunct="1">
              <a:buFont typeface="Wingdings" pitchFamily="2" charset="2"/>
              <a:buNone/>
            </a:pPr>
            <a:r>
              <a:rPr lang="en-US" sz="4400" b="1" smtClean="0"/>
              <a:t>LACEARTION </a:t>
            </a:r>
          </a:p>
          <a:p>
            <a:pPr marL="0" indent="0" algn="ctr" eaLnBrk="1" hangingPunct="1">
              <a:buFont typeface="Wingdings" pitchFamily="2" charset="2"/>
              <a:buNone/>
            </a:pPr>
            <a:r>
              <a:rPr lang="en-US" sz="4400" b="1" smtClean="0"/>
              <a:t>blunt weapons</a:t>
            </a:r>
          </a:p>
          <a:p>
            <a:pPr marL="0" indent="0" algn="ctr" eaLnBrk="1" hangingPunct="1">
              <a:buFont typeface="Wingdings" pitchFamily="2" charset="2"/>
              <a:buNone/>
            </a:pPr>
            <a:endParaRPr lang="en-US" sz="4400" smtClean="0"/>
          </a:p>
          <a:p>
            <a:pPr marL="0" indent="0" algn="ctr" eaLnBrk="1" hangingPunct="1">
              <a:buFont typeface="Wingdings" pitchFamily="2" charset="2"/>
              <a:buNone/>
            </a:pPr>
            <a:r>
              <a:rPr lang="en-US" sz="4400" b="1" smtClean="0"/>
              <a:t>INSICISION </a:t>
            </a:r>
          </a:p>
          <a:p>
            <a:pPr marL="0" indent="0" algn="ctr" eaLnBrk="1" hangingPunct="1">
              <a:buFont typeface="Wingdings" pitchFamily="2" charset="2"/>
              <a:buNone/>
            </a:pPr>
            <a:r>
              <a:rPr lang="sl-SI" sz="4400" b="1" smtClean="0"/>
              <a:t>sharp instruments</a:t>
            </a:r>
          </a:p>
          <a:p>
            <a:pPr marL="0" indent="0" algn="just" eaLnBrk="1" hangingPunct="1"/>
            <a:endParaRPr lang="en-US" sz="4400" b="1" smtClean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76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1376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766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113766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3"/>
          <p:cNvSpPr>
            <a:spLocks noGrp="1" noChangeArrowheads="1"/>
          </p:cNvSpPr>
          <p:nvPr>
            <p:ph idx="1"/>
          </p:nvPr>
        </p:nvSpPr>
        <p:spPr>
          <a:xfrm>
            <a:off x="228600" y="609600"/>
            <a:ext cx="8610600" cy="6019800"/>
          </a:xfrm>
        </p:spPr>
        <p:txBody>
          <a:bodyPr/>
          <a:lstStyle/>
          <a:p>
            <a:pPr marL="0" indent="0" algn="ctr" eaLnBrk="1" hangingPunct="1">
              <a:buFont typeface="Wingdings" pitchFamily="2" charset="2"/>
              <a:buNone/>
            </a:pPr>
            <a:endParaRPr lang="en-US" sz="4400" b="1" i="1" smtClean="0"/>
          </a:p>
          <a:p>
            <a:pPr marL="0" indent="0" algn="ctr" eaLnBrk="1" hangingPunct="1">
              <a:buFont typeface="Wingdings" pitchFamily="2" charset="2"/>
              <a:buNone/>
            </a:pPr>
            <a:r>
              <a:rPr lang="sl-SI" sz="4400" b="1" i="1" smtClean="0"/>
              <a:t>CUT or SLASH</a:t>
            </a:r>
            <a:r>
              <a:rPr lang="en-US" sz="4400" smtClean="0"/>
              <a:t> </a:t>
            </a:r>
          </a:p>
          <a:p>
            <a:pPr marL="0" indent="0" algn="ctr" eaLnBrk="1" hangingPunct="1">
              <a:buFont typeface="Wingdings" pitchFamily="2" charset="2"/>
              <a:buNone/>
            </a:pPr>
            <a:r>
              <a:rPr lang="sl-SI" sz="3000" b="1" smtClean="0"/>
              <a:t>(Lat. vulnus scissum s. incissum)</a:t>
            </a:r>
          </a:p>
          <a:p>
            <a:pPr marL="0" indent="0" algn="ctr" eaLnBrk="1" hangingPunct="1">
              <a:lnSpc>
                <a:spcPct val="40000"/>
              </a:lnSpc>
              <a:buFont typeface="Wingdings" pitchFamily="2" charset="2"/>
              <a:buNone/>
            </a:pPr>
            <a:endParaRPr lang="en-US" sz="3000" b="1" smtClean="0"/>
          </a:p>
          <a:p>
            <a:pPr marL="0" indent="0" algn="ctr" eaLnBrk="1" hangingPunct="1">
              <a:lnSpc>
                <a:spcPct val="40000"/>
              </a:lnSpc>
              <a:buFont typeface="Wingdings" pitchFamily="2" charset="2"/>
              <a:buNone/>
            </a:pPr>
            <a:endParaRPr lang="en-US" sz="3000" b="1" smtClean="0"/>
          </a:p>
          <a:p>
            <a:pPr marL="0" indent="0" algn="ctr" eaLnBrk="1" hangingPunct="1">
              <a:lnSpc>
                <a:spcPct val="40000"/>
              </a:lnSpc>
              <a:buFont typeface="Wingdings" pitchFamily="2" charset="2"/>
              <a:buNone/>
            </a:pPr>
            <a:endParaRPr lang="en-US" sz="3000" b="1" smtClean="0"/>
          </a:p>
          <a:p>
            <a:pPr marL="0" indent="0" algn="ctr" eaLnBrk="1" hangingPunct="1">
              <a:buFont typeface="Wingdings" pitchFamily="2" charset="2"/>
              <a:buNone/>
            </a:pPr>
            <a:r>
              <a:rPr lang="sl-SI" sz="4400" b="1" smtClean="0"/>
              <a:t>caused by sharp instruments</a:t>
            </a:r>
          </a:p>
          <a:p>
            <a:pPr marL="0" indent="0" algn="just" eaLnBrk="1" hangingPunct="1"/>
            <a:endParaRPr lang="en-US" sz="4400" b="1" smtClean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9" descr="K268-02 noz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lum bright="18000" contrast="6000"/>
          </a:blip>
          <a:srcRect/>
          <a:stretch>
            <a:fillRect/>
          </a:stretch>
        </p:blipFill>
        <p:spPr>
          <a:xfrm>
            <a:off x="1447800" y="304800"/>
            <a:ext cx="2312988" cy="4495800"/>
          </a:xfrm>
          <a:noFill/>
        </p:spPr>
      </p:pic>
      <p:pic>
        <p:nvPicPr>
          <p:cNvPr id="13315" name="Picture 8" descr="1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495800" y="228600"/>
            <a:ext cx="3325813" cy="4530725"/>
          </a:xfrm>
          <a:noFill/>
        </p:spPr>
      </p:pic>
      <p:sp>
        <p:nvSpPr>
          <p:cNvPr id="13316" name="Rectangle 2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0" y="5105400"/>
            <a:ext cx="8686800" cy="1447800"/>
          </a:xfrm>
        </p:spPr>
        <p:txBody>
          <a:bodyPr/>
          <a:lstStyle/>
          <a:p>
            <a:pPr marL="0" indent="0" algn="just" eaLnBrk="1" hangingPunct="1">
              <a:buFont typeface="Wingdings" pitchFamily="2" charset="2"/>
              <a:buNone/>
            </a:pPr>
            <a:r>
              <a:rPr lang="sl-SI" sz="2800" b="1" smtClean="0"/>
              <a:t>knives, razor blades, surgical and craft knives, shards of glass from broken bottle, smashed china (cups and mugs) - SLICING INFLICTION </a:t>
            </a:r>
            <a:endParaRPr lang="en-US" sz="2800" b="1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b="1" i="1" dirty="0" smtClean="0"/>
              <a:t>TYPES OF BLUNT FORCE INJURIES</a:t>
            </a:r>
            <a:r>
              <a:rPr lang="en-GB" dirty="0" smtClean="0"/>
              <a:t> </a:t>
            </a:r>
            <a:br>
              <a:rPr lang="en-GB" dirty="0" smtClean="0"/>
            </a:b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The blunt force injuries include:</a:t>
            </a:r>
          </a:p>
          <a:p>
            <a:r>
              <a:rPr lang="en-GB" dirty="0" smtClean="0"/>
              <a:t>(1) abrasions</a:t>
            </a:r>
          </a:p>
          <a:p>
            <a:r>
              <a:rPr lang="en-GB" dirty="0" smtClean="0"/>
              <a:t>(2) bruises, contusions</a:t>
            </a:r>
          </a:p>
          <a:p>
            <a:r>
              <a:rPr lang="en-GB" dirty="0" smtClean="0"/>
              <a:t>(3) lacerations. </a:t>
            </a:r>
            <a:br>
              <a:rPr lang="en-GB" dirty="0" smtClean="0"/>
            </a:br>
            <a:endParaRPr lang="en-GB" dirty="0"/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12"/>
          <p:cNvSpPr>
            <a:spLocks noChangeArrowheads="1"/>
          </p:cNvSpPr>
          <p:nvPr/>
        </p:nvSpPr>
        <p:spPr bwMode="auto">
          <a:xfrm>
            <a:off x="0" y="990600"/>
            <a:ext cx="365760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eaLnBrk="1" hangingPunct="1">
              <a:spcBef>
                <a:spcPct val="20000"/>
              </a:spcBef>
              <a:buClr>
                <a:schemeClr val="hlink"/>
              </a:buClr>
              <a:buSzPct val="90000"/>
              <a:buFont typeface="Wingdings" pitchFamily="2" charset="2"/>
              <a:buNone/>
            </a:pPr>
            <a:r>
              <a:rPr lang="sl-SI" sz="3000" b="1" i="0"/>
              <a:t>larger cutting instruments  </a:t>
            </a:r>
            <a:endParaRPr lang="en-US" sz="3000" b="1" i="0"/>
          </a:p>
          <a:p>
            <a:pPr algn="ctr" eaLnBrk="1" hangingPunct="1">
              <a:spcBef>
                <a:spcPct val="20000"/>
              </a:spcBef>
              <a:buClr>
                <a:schemeClr val="hlink"/>
              </a:buClr>
              <a:buSzPct val="90000"/>
              <a:buFont typeface="Wingdings" pitchFamily="2" charset="2"/>
              <a:buNone/>
            </a:pPr>
            <a:r>
              <a:rPr lang="sl-SI" sz="3000" b="1" i="0"/>
              <a:t>axes, choppers, machetes, agricultural implements (shears, bill hooks, shovels) FORCIBLE STROKE</a:t>
            </a:r>
            <a:endParaRPr lang="en-US" sz="3000" b="1" i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4"/>
          <p:cNvSpPr>
            <a:spLocks noGrp="1" noChangeArrowheads="1"/>
          </p:cNvSpPr>
          <p:nvPr>
            <p:ph type="title"/>
          </p:nvPr>
        </p:nvSpPr>
        <p:spPr>
          <a:xfrm>
            <a:off x="1905000" y="0"/>
            <a:ext cx="5410200" cy="18288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3200" b="1" smtClean="0"/>
              <a:t>t</a:t>
            </a:r>
            <a:r>
              <a:rPr lang="sl-SI" sz="3200" b="1" smtClean="0"/>
              <a:t>he main characteristic  </a:t>
            </a:r>
            <a:r>
              <a:rPr lang="sl-SI" sz="3200" b="1" u="sng" smtClean="0"/>
              <a:t/>
            </a:r>
            <a:br>
              <a:rPr lang="sl-SI" sz="3200" b="1" u="sng" smtClean="0"/>
            </a:br>
            <a:r>
              <a:rPr lang="sl-SI" sz="3200" b="1" smtClean="0"/>
              <a:t>the length of the wound </a:t>
            </a:r>
            <a:r>
              <a:rPr lang="en-US" sz="3200" b="1" smtClean="0"/>
              <a:t/>
            </a:r>
            <a:br>
              <a:rPr lang="en-US" sz="3200" b="1" smtClean="0"/>
            </a:br>
            <a:r>
              <a:rPr lang="sl-SI" sz="3200" b="1" smtClean="0"/>
              <a:t>is greater than </a:t>
            </a:r>
            <a:r>
              <a:rPr lang="en-US" sz="3200" b="1" smtClean="0"/>
              <a:t>its</a:t>
            </a:r>
            <a:r>
              <a:rPr lang="sl-SI" sz="3200" b="1" smtClean="0"/>
              <a:t> depth</a:t>
            </a:r>
            <a:endParaRPr lang="en-US" sz="3200" b="1" smtClean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990600"/>
            <a:ext cx="4038600" cy="4876800"/>
          </a:xfrm>
        </p:spPr>
        <p:txBody>
          <a:bodyPr/>
          <a:lstStyle/>
          <a:p>
            <a:pPr marL="0" indent="0" eaLnBrk="1" hangingPunct="1">
              <a:lnSpc>
                <a:spcPct val="90000"/>
              </a:lnSpc>
              <a:buFont typeface="Wingdings" pitchFamily="2" charset="2"/>
              <a:buNone/>
            </a:pPr>
            <a:endParaRPr lang="en-US" sz="3000" b="1" smtClean="0">
              <a:solidFill>
                <a:srgbClr val="FFFF00"/>
              </a:solidFill>
            </a:endParaRPr>
          </a:p>
          <a:p>
            <a:pPr marL="0" indent="0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sl-SI" sz="3000" b="1" smtClean="0"/>
              <a:t>the shape of a single cut - usually linear </a:t>
            </a:r>
            <a:endParaRPr lang="en-US" sz="3000" b="1" smtClean="0"/>
          </a:p>
          <a:p>
            <a:pPr marL="0" indent="0" eaLnBrk="1" hangingPunct="1">
              <a:lnSpc>
                <a:spcPct val="90000"/>
              </a:lnSpc>
              <a:buFont typeface="Wingdings" pitchFamily="2" charset="2"/>
              <a:buNone/>
            </a:pPr>
            <a:endParaRPr lang="sl-SI" sz="3000" b="1" smtClean="0"/>
          </a:p>
          <a:p>
            <a:pPr marL="0" indent="0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sl-SI" sz="3000" b="1" smtClean="0"/>
              <a:t>the edges and margins are sharply cut without bruising and bridging of the subcutaneous tissue between them </a:t>
            </a:r>
            <a:endParaRPr lang="en-US" sz="3000" b="1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4" name="Rectangle 2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533400" y="4267200"/>
            <a:ext cx="8610600" cy="2362200"/>
          </a:xfrm>
        </p:spPr>
        <p:txBody>
          <a:bodyPr/>
          <a:lstStyle/>
          <a:p>
            <a:pPr marL="0" indent="0" algn="just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GB" sz="2600" b="1" smtClean="0"/>
              <a:t>Where the</a:t>
            </a:r>
            <a:r>
              <a:rPr lang="en-GB" sz="2600" b="1" i="1" smtClean="0"/>
              <a:t> </a:t>
            </a:r>
            <a:r>
              <a:rPr lang="en-GB" sz="2600" b="1" smtClean="0"/>
              <a:t>skin and subcutaneous tissue are stretched over the bony support</a:t>
            </a:r>
            <a:r>
              <a:rPr lang="en-GB" sz="2600" b="1" i="1" smtClean="0"/>
              <a:t> </a:t>
            </a:r>
            <a:r>
              <a:rPr lang="en-GB" sz="2600" b="1" smtClean="0"/>
              <a:t>(scalp, front of the shin) - due to the splitting of skin produced by a blunt weapon, the appearance of a laceration may resemble an incision (linear shape, relatively even margins). </a:t>
            </a:r>
            <a:endParaRPr lang="en-US" sz="2600" b="1" smtClean="0"/>
          </a:p>
        </p:txBody>
      </p:sp>
      <p:sp>
        <p:nvSpPr>
          <p:cNvPr id="20485" name="Rectangle 9"/>
          <p:cNvSpPr>
            <a:spLocks noChangeArrowheads="1"/>
          </p:cNvSpPr>
          <p:nvPr/>
        </p:nvSpPr>
        <p:spPr bwMode="auto">
          <a:xfrm>
            <a:off x="190500" y="381000"/>
            <a:ext cx="40005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just" eaLnBrk="1" hangingPunct="1">
              <a:spcBef>
                <a:spcPct val="20000"/>
              </a:spcBef>
              <a:buClr>
                <a:schemeClr val="hlink"/>
              </a:buClr>
              <a:buSzPct val="90000"/>
              <a:buFont typeface="Wingdings" pitchFamily="2" charset="2"/>
              <a:buNone/>
            </a:pPr>
            <a:r>
              <a:rPr lang="en-GB" sz="3000" b="1" i="0"/>
              <a:t>           laceration</a:t>
            </a:r>
            <a:endParaRPr lang="en-US" sz="3000" b="1" i="0"/>
          </a:p>
        </p:txBody>
      </p:sp>
      <p:sp>
        <p:nvSpPr>
          <p:cNvPr id="824330" name="Rectangle 10"/>
          <p:cNvSpPr>
            <a:spLocks noChangeArrowheads="1"/>
          </p:cNvSpPr>
          <p:nvPr/>
        </p:nvSpPr>
        <p:spPr bwMode="auto">
          <a:xfrm>
            <a:off x="4648200" y="304800"/>
            <a:ext cx="39624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eaLnBrk="1" hangingPunct="1">
              <a:spcBef>
                <a:spcPct val="20000"/>
              </a:spcBef>
              <a:buClr>
                <a:schemeClr val="hlink"/>
              </a:buClr>
              <a:buSzPct val="90000"/>
              <a:buFont typeface="Wingdings" pitchFamily="2" charset="2"/>
              <a:buNone/>
            </a:pPr>
            <a:r>
              <a:rPr lang="en-GB" sz="3000" b="1" i="0"/>
              <a:t>incision</a:t>
            </a:r>
            <a:endParaRPr lang="en-US" sz="3000" b="1" i="0"/>
          </a:p>
        </p:txBody>
      </p:sp>
      <p:sp>
        <p:nvSpPr>
          <p:cNvPr id="7" name="Content Placeholder 6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43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8243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42" name="Rectangle 2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0" y="5181600"/>
            <a:ext cx="8610600" cy="1447800"/>
          </a:xfrm>
        </p:spPr>
        <p:txBody>
          <a:bodyPr/>
          <a:lstStyle/>
          <a:p>
            <a:pPr marL="0" indent="0" algn="ctr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GB" sz="3000" b="1" smtClean="0"/>
              <a:t>contused (abraded) skin may be present around the edges of the laceration</a:t>
            </a:r>
          </a:p>
          <a:p>
            <a:pPr marL="0" indent="0" algn="ctr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en-GB" sz="3000" b="1" smtClean="0"/>
              <a:t>absent in incisions</a:t>
            </a:r>
            <a:endParaRPr lang="en-US" sz="3000" b="1" smtClean="0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228600" y="1752600"/>
            <a:ext cx="8610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just" eaLnBrk="1" hangingPunct="1">
              <a:spcBef>
                <a:spcPct val="20000"/>
              </a:spcBef>
              <a:buClr>
                <a:schemeClr val="hlink"/>
              </a:buClr>
              <a:buSzPct val="90000"/>
              <a:buFont typeface="Wingdings" pitchFamily="2" charset="2"/>
              <a:buNone/>
            </a:pPr>
            <a:r>
              <a:rPr lang="en-GB" sz="3000" b="1" i="0">
                <a:solidFill>
                  <a:srgbClr val="FFFF00"/>
                </a:solidFill>
              </a:rPr>
              <a:t>           </a:t>
            </a:r>
            <a:r>
              <a:rPr lang="en-GB" sz="3000" b="1" i="0"/>
              <a:t>laceration    </a:t>
            </a:r>
            <a:r>
              <a:rPr lang="en-GB" sz="3000" b="1" i="0">
                <a:solidFill>
                  <a:srgbClr val="FFFF00"/>
                </a:solidFill>
              </a:rPr>
              <a:t>                      </a:t>
            </a:r>
            <a:r>
              <a:rPr lang="en-GB" sz="3000" b="1" i="0"/>
              <a:t>incision</a:t>
            </a:r>
            <a:endParaRPr lang="en-US" sz="3000" b="1" i="0"/>
          </a:p>
        </p:txBody>
      </p:sp>
      <p:sp>
        <p:nvSpPr>
          <p:cNvPr id="21511" name="Rectangle 8"/>
          <p:cNvSpPr>
            <a:spLocks noChangeArrowheads="1"/>
          </p:cNvSpPr>
          <p:nvPr/>
        </p:nvSpPr>
        <p:spPr bwMode="auto">
          <a:xfrm>
            <a:off x="381000" y="381000"/>
            <a:ext cx="82296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GB" sz="3000" b="1" i="0"/>
              <a:t>It is medicolegally important to </a:t>
            </a:r>
          </a:p>
          <a:p>
            <a:pPr algn="ctr"/>
            <a:r>
              <a:rPr lang="en-GB" sz="3000" b="1" i="0"/>
              <a:t>distinguish laceration from incision</a:t>
            </a:r>
            <a:endParaRPr lang="en-US" sz="3000" b="1" i="0"/>
          </a:p>
        </p:txBody>
      </p:sp>
      <p:sp>
        <p:nvSpPr>
          <p:cNvPr id="8" name="Content Placeholder 7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366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366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17" descr="19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lum contrast="18000"/>
          </a:blip>
          <a:srcRect/>
          <a:stretch>
            <a:fillRect/>
          </a:stretch>
        </p:blipFill>
        <p:spPr>
          <a:xfrm>
            <a:off x="1143000" y="0"/>
            <a:ext cx="6911975" cy="5046663"/>
          </a:xfrm>
          <a:noFill/>
        </p:spPr>
      </p:pic>
      <p:sp>
        <p:nvSpPr>
          <p:cNvPr id="22531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5105400"/>
            <a:ext cx="8839200" cy="1600200"/>
          </a:xfrm>
        </p:spPr>
        <p:txBody>
          <a:bodyPr/>
          <a:lstStyle/>
          <a:p>
            <a:pPr marL="0" indent="0" algn="ctr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GB" sz="2800" b="1" smtClean="0"/>
              <a:t>the persistence of tissue bridges </a:t>
            </a:r>
          </a:p>
          <a:p>
            <a:pPr marL="0" indent="0" algn="ctr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GB" sz="2800" b="1" smtClean="0"/>
              <a:t>in the depth of lacerations</a:t>
            </a:r>
          </a:p>
          <a:p>
            <a:pPr marL="0" indent="0" algn="ctr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GB" sz="2800" b="1" smtClean="0"/>
              <a:t>absent in cuts - the edges are completely divided</a:t>
            </a:r>
            <a:endParaRPr lang="sl-SI" sz="2800" b="1" smtClean="0"/>
          </a:p>
        </p:txBody>
      </p:sp>
      <p:sp>
        <p:nvSpPr>
          <p:cNvPr id="678930" name="Oval 18"/>
          <p:cNvSpPr>
            <a:spLocks noChangeArrowheads="1"/>
          </p:cNvSpPr>
          <p:nvPr/>
        </p:nvSpPr>
        <p:spPr bwMode="auto">
          <a:xfrm>
            <a:off x="5029200" y="2819400"/>
            <a:ext cx="1143000" cy="2133600"/>
          </a:xfrm>
          <a:prstGeom prst="ellipse">
            <a:avLst/>
          </a:prstGeom>
          <a:noFill/>
          <a:ln w="6350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78931" name="Oval 19"/>
          <p:cNvSpPr>
            <a:spLocks noChangeArrowheads="1"/>
          </p:cNvSpPr>
          <p:nvPr/>
        </p:nvSpPr>
        <p:spPr bwMode="auto">
          <a:xfrm>
            <a:off x="1524000" y="2438400"/>
            <a:ext cx="2057400" cy="2590800"/>
          </a:xfrm>
          <a:prstGeom prst="ellipse">
            <a:avLst/>
          </a:prstGeom>
          <a:noFill/>
          <a:ln w="63500">
            <a:solidFill>
              <a:srgbClr val="FFFF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en-US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8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6789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89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6789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8930" grpId="0" animBg="1"/>
      <p:bldP spid="678931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Rectangle 6"/>
          <p:cNvSpPr>
            <a:spLocks noChangeArrowheads="1"/>
          </p:cNvSpPr>
          <p:nvPr/>
        </p:nvSpPr>
        <p:spPr bwMode="auto">
          <a:xfrm>
            <a:off x="5334000" y="990600"/>
            <a:ext cx="3505200" cy="484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GB" sz="3000" b="1" i="0"/>
              <a:t>It is very important to open and thoroughly examine the wound in order to prove or exclude presence of tissue bridges</a:t>
            </a:r>
            <a:endParaRPr lang="en-US" sz="3000" b="1" i="0"/>
          </a:p>
        </p:txBody>
      </p:sp>
      <p:sp>
        <p:nvSpPr>
          <p:cNvPr id="4" name="Content Placeholder 3"/>
          <p:cNvSpPr>
            <a:spLocks noGrp="1"/>
          </p:cNvSpPr>
          <p:nvPr>
            <p:ph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152400" y="4495800"/>
            <a:ext cx="8763000" cy="2133600"/>
          </a:xfrm>
        </p:spPr>
        <p:txBody>
          <a:bodyPr/>
          <a:lstStyle/>
          <a:p>
            <a:pPr marL="0" indent="0" algn="just">
              <a:spcBef>
                <a:spcPct val="0"/>
              </a:spcBef>
              <a:buFontTx/>
              <a:buNone/>
              <a:tabLst>
                <a:tab pos="2681288" algn="l"/>
              </a:tabLst>
            </a:pPr>
            <a:r>
              <a:rPr lang="sl-SI" sz="2600" b="1" smtClean="0"/>
              <a:t>the wound may be deeper at the entry end becom</a:t>
            </a:r>
            <a:r>
              <a:rPr lang="en-US" sz="2600" b="1" smtClean="0"/>
              <a:t>ing</a:t>
            </a:r>
            <a:r>
              <a:rPr lang="sl-SI" sz="2600" b="1" smtClean="0"/>
              <a:t> progressively more shallow as the wound approaches the distal, ending with an acute angle, </a:t>
            </a:r>
            <a:r>
              <a:rPr lang="en-US" sz="2600" b="1" smtClean="0"/>
              <a:t>and </a:t>
            </a:r>
            <a:r>
              <a:rPr lang="sl-SI" sz="2600" b="1" smtClean="0"/>
              <a:t>with a possible linear abrasion that continues direction of slicing</a:t>
            </a:r>
            <a:r>
              <a:rPr lang="en-US" sz="2600" b="1" smtClean="0"/>
              <a:t> (so called rat-tail)</a:t>
            </a:r>
            <a:endParaRPr lang="sl-SI" sz="2600" b="1" smtClean="0"/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0" y="4953000"/>
            <a:ext cx="8610600" cy="1676400"/>
          </a:xfrm>
        </p:spPr>
        <p:txBody>
          <a:bodyPr/>
          <a:lstStyle/>
          <a:p>
            <a:pPr marL="0" indent="0" algn="ctr" eaLnBrk="1" hangingPunct="1">
              <a:lnSpc>
                <a:spcPct val="10000"/>
              </a:lnSpc>
              <a:buFontTx/>
              <a:buChar char="-"/>
            </a:pPr>
            <a:endParaRPr lang="en-US" sz="2800" b="1" smtClean="0">
              <a:solidFill>
                <a:srgbClr val="FFFF00"/>
              </a:solidFill>
            </a:endParaRPr>
          </a:p>
          <a:p>
            <a:pPr marL="0" indent="0" algn="ctr" eaLnBrk="1" hangingPunct="1">
              <a:buFontTx/>
              <a:buNone/>
            </a:pPr>
            <a:r>
              <a:rPr lang="en-US" sz="2800" b="1" smtClean="0"/>
              <a:t>b</a:t>
            </a:r>
            <a:r>
              <a:rPr lang="sl-SI" sz="2800" b="1" smtClean="0"/>
              <a:t>ecause of the</a:t>
            </a:r>
            <a:r>
              <a:rPr lang="en-US" sz="2800" b="1" smtClean="0"/>
              <a:t>ir</a:t>
            </a:r>
            <a:r>
              <a:rPr lang="sl-SI" sz="2800" b="1" smtClean="0"/>
              <a:t> relative shallowness, slashed wounds are less dangerous than stabs </a:t>
            </a:r>
            <a:endParaRPr lang="en-US" sz="2800" b="1" smtClean="0"/>
          </a:p>
          <a:p>
            <a:pPr marL="0" indent="0" algn="ctr" eaLnBrk="1" hangingPunct="1">
              <a:lnSpc>
                <a:spcPct val="0"/>
              </a:lnSpc>
              <a:buFontTx/>
              <a:buChar char="-"/>
            </a:pPr>
            <a:endParaRPr lang="en-US" sz="2800" b="1" u="sng" smtClean="0"/>
          </a:p>
          <a:p>
            <a:pPr marL="0" indent="0" algn="ctr" eaLnBrk="1" hangingPunct="1">
              <a:lnSpc>
                <a:spcPct val="70000"/>
              </a:lnSpc>
              <a:buFontTx/>
              <a:buNone/>
            </a:pPr>
            <a:r>
              <a:rPr lang="sl-SI" sz="2800" b="1" smtClean="0"/>
              <a:t>bleeding is the most serious consequence</a:t>
            </a:r>
            <a:endParaRPr lang="en-US" sz="2800" smtClean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5593" name="Rectangle 9"/>
          <p:cNvSpPr>
            <a:spLocks noGrp="1" noChangeArrowheads="1"/>
          </p:cNvSpPr>
          <p:nvPr>
            <p:ph type="body" sz="half" idx="1"/>
          </p:nvPr>
        </p:nvSpPr>
        <p:spPr>
          <a:xfrm>
            <a:off x="304800" y="533400"/>
            <a:ext cx="4191000" cy="5597525"/>
          </a:xfrm>
        </p:spPr>
        <p:txBody>
          <a:bodyPr/>
          <a:lstStyle/>
          <a:p>
            <a:pPr marL="0" indent="0" eaLnBrk="1" hangingPunct="1">
              <a:buFont typeface="Wingdings" pitchFamily="2" charset="2"/>
              <a:buNone/>
            </a:pPr>
            <a:r>
              <a:rPr lang="en-US" sz="3000" b="1" smtClean="0"/>
              <a:t>t</a:t>
            </a:r>
            <a:r>
              <a:rPr lang="sl-SI" sz="3000" b="1" smtClean="0"/>
              <a:t>he most dangerous slashes of the neck:</a:t>
            </a:r>
            <a:endParaRPr lang="en-US" sz="3000" b="1" smtClean="0"/>
          </a:p>
          <a:p>
            <a:pPr marL="0" indent="0" eaLnBrk="1" hangingPunct="1">
              <a:buFont typeface="Wingdings" pitchFamily="2" charset="2"/>
              <a:buNone/>
            </a:pPr>
            <a:endParaRPr lang="en-US" sz="3000" b="1" smtClean="0"/>
          </a:p>
          <a:p>
            <a:pPr marL="0" indent="0" eaLnBrk="1" hangingPunct="1">
              <a:buFont typeface="Wingdings" pitchFamily="2" charset="2"/>
              <a:buNone/>
            </a:pPr>
            <a:r>
              <a:rPr lang="en-US" sz="3000" b="1" smtClean="0"/>
              <a:t>Which are possible causes of death?</a:t>
            </a:r>
          </a:p>
          <a:p>
            <a:pPr marL="0" indent="0" eaLnBrk="1" hangingPunct="1">
              <a:buFont typeface="Wingdings" pitchFamily="2" charset="2"/>
              <a:buNone/>
            </a:pPr>
            <a:endParaRPr lang="sr-Latn-CS" sz="3000" b="1" smtClean="0">
              <a:sym typeface="Symbol" pitchFamily="18" charset="2"/>
            </a:endParaRPr>
          </a:p>
          <a:p>
            <a:pPr marL="0" indent="0" eaLnBrk="1" hangingPunct="1">
              <a:buFont typeface="Symbol" pitchFamily="18" charset="2"/>
              <a:buChar char="·"/>
            </a:pPr>
            <a:r>
              <a:rPr lang="en-US" sz="3000" b="1" smtClean="0"/>
              <a:t> </a:t>
            </a:r>
            <a:r>
              <a:rPr lang="sl-SI" sz="3000" b="1" smtClean="0"/>
              <a:t>exsanguination    </a:t>
            </a:r>
            <a:endParaRPr lang="en-US" sz="3000" b="1" smtClean="0"/>
          </a:p>
          <a:p>
            <a:pPr marL="0" indent="0" eaLnBrk="1" hangingPunct="1">
              <a:buFont typeface="Symbol" pitchFamily="18" charset="2"/>
              <a:buChar char="·"/>
            </a:pPr>
            <a:r>
              <a:rPr lang="en-US" sz="3000" b="1" smtClean="0"/>
              <a:t> </a:t>
            </a:r>
            <a:r>
              <a:rPr lang="sl-SI" sz="3000" b="1" smtClean="0"/>
              <a:t>aspiration of blood</a:t>
            </a:r>
            <a:endParaRPr lang="en-US" sz="3000" b="1" smtClean="0"/>
          </a:p>
          <a:p>
            <a:pPr marL="0" indent="0" eaLnBrk="1" hangingPunct="1">
              <a:buFont typeface="Symbol" pitchFamily="18" charset="2"/>
              <a:buChar char="·"/>
            </a:pPr>
            <a:r>
              <a:rPr lang="en-US" sz="3000" b="1" smtClean="0"/>
              <a:t> </a:t>
            </a:r>
            <a:r>
              <a:rPr lang="sl-SI" sz="3000" b="1" smtClean="0"/>
              <a:t>air embolism</a:t>
            </a:r>
          </a:p>
          <a:p>
            <a:pPr marL="0" indent="0" eaLnBrk="1" hangingPunct="1">
              <a:buFont typeface="Wingdings" pitchFamily="2" charset="2"/>
              <a:buNone/>
            </a:pPr>
            <a:endParaRPr lang="en-US" sz="2800" smtClean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3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559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3559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3559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559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83559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83559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559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83559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83559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lnSpc>
                <a:spcPct val="90000"/>
              </a:lnSpc>
            </a:pPr>
            <a:r>
              <a:rPr lang="en-US" b="1" i="1" dirty="0" smtClean="0"/>
              <a:t>ABRASIONS</a:t>
            </a:r>
            <a:r>
              <a:rPr lang="en-US" b="1" dirty="0" smtClean="0"/>
              <a:t> or </a:t>
            </a:r>
            <a:r>
              <a:rPr lang="en-US" b="1" i="1" dirty="0" smtClean="0"/>
              <a:t>GRAZES </a:t>
            </a:r>
            <a:r>
              <a:rPr lang="en-US" b="1" dirty="0" smtClean="0"/>
              <a:t>or </a:t>
            </a:r>
            <a:r>
              <a:rPr lang="en-US" b="1" i="1" dirty="0" smtClean="0"/>
              <a:t>SCRATCHES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  <a:buClr>
                <a:srgbClr val="008000"/>
              </a:buClr>
              <a:buFont typeface="Wingdings" pitchFamily="2" charset="2"/>
              <a:buChar char="Ø"/>
            </a:pPr>
            <a:r>
              <a:rPr lang="en-US" b="1" dirty="0" smtClean="0"/>
              <a:t>The abrasion is the most superficial injury of skin.</a:t>
            </a:r>
          </a:p>
          <a:p>
            <a:pPr>
              <a:lnSpc>
                <a:spcPct val="90000"/>
              </a:lnSpc>
              <a:buClr>
                <a:srgbClr val="008000"/>
              </a:buClr>
              <a:buFont typeface="Wingdings" pitchFamily="2" charset="2"/>
              <a:buChar char="Ø"/>
            </a:pPr>
            <a:r>
              <a:rPr lang="en-US" b="1" dirty="0" smtClean="0"/>
              <a:t>It is produced by scraping of the skin with removal its superficial layers.</a:t>
            </a:r>
          </a:p>
          <a:p>
            <a:pPr>
              <a:lnSpc>
                <a:spcPct val="90000"/>
              </a:lnSpc>
              <a:buClr>
                <a:srgbClr val="008000"/>
              </a:buClr>
              <a:buFont typeface="Wingdings" pitchFamily="2" charset="2"/>
              <a:buChar char="Ø"/>
            </a:pPr>
            <a:r>
              <a:rPr lang="en-US" b="1" dirty="0" smtClean="0"/>
              <a:t>Sometimes slight bleeding is produced from the damaged dermal papillae under the epidermis.</a:t>
            </a:r>
          </a:p>
          <a:p>
            <a:endParaRPr lang="en-GB" dirty="0"/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5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4953000" y="1295400"/>
            <a:ext cx="4191000" cy="3581400"/>
          </a:xfrm>
        </p:spPr>
        <p:txBody>
          <a:bodyPr/>
          <a:lstStyle/>
          <a:p>
            <a:pPr marL="0" indent="0" algn="ctr">
              <a:lnSpc>
                <a:spcPct val="180000"/>
              </a:lnSpc>
              <a:spcBef>
                <a:spcPct val="0"/>
              </a:spcBef>
              <a:buFontTx/>
              <a:buNone/>
            </a:pPr>
            <a:r>
              <a:rPr lang="sl-SI" sz="3000" b="1" smtClean="0"/>
              <a:t>CHOP WOUND </a:t>
            </a:r>
            <a:endParaRPr lang="en-US" sz="3000" b="1" smtClean="0"/>
          </a:p>
          <a:p>
            <a:pPr marL="0" indent="0" algn="ctr">
              <a:lnSpc>
                <a:spcPct val="180000"/>
              </a:lnSpc>
              <a:spcBef>
                <a:spcPct val="0"/>
              </a:spcBef>
              <a:buFontTx/>
              <a:buNone/>
            </a:pPr>
            <a:r>
              <a:rPr lang="en-US" sz="3000" b="1" smtClean="0"/>
              <a:t>parts of the body may be cut off and completely divided 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idx="1"/>
          </p:nvPr>
        </p:nvSpPr>
        <p:spPr>
          <a:xfrm>
            <a:off x="228600" y="609600"/>
            <a:ext cx="8610600" cy="6019800"/>
          </a:xfrm>
        </p:spPr>
        <p:txBody>
          <a:bodyPr/>
          <a:lstStyle/>
          <a:p>
            <a:pPr marL="231775" indent="-231775" algn="ctr" eaLnBrk="1" hangingPunct="1">
              <a:buFont typeface="Wingdings" pitchFamily="2" charset="2"/>
              <a:buNone/>
            </a:pPr>
            <a:endParaRPr lang="en-US" sz="4400" b="1" i="1" smtClean="0"/>
          </a:p>
          <a:p>
            <a:pPr marL="231775" indent="-231775" algn="ctr" eaLnBrk="1" hangingPunct="1">
              <a:buFont typeface="Wingdings" pitchFamily="2" charset="2"/>
              <a:buNone/>
            </a:pPr>
            <a:r>
              <a:rPr lang="en-US" sz="4400" b="1" i="1" smtClean="0"/>
              <a:t>STAB WOUND </a:t>
            </a:r>
          </a:p>
          <a:p>
            <a:pPr marL="231775" indent="-231775" algn="ctr" eaLnBrk="1" hangingPunct="1">
              <a:buFont typeface="Wingdings" pitchFamily="2" charset="2"/>
              <a:buNone/>
            </a:pPr>
            <a:r>
              <a:rPr lang="sl-SI" sz="3000" b="1" smtClean="0"/>
              <a:t>(Lat. vulnus </a:t>
            </a:r>
            <a:r>
              <a:rPr lang="en-US" sz="3000" b="1" smtClean="0"/>
              <a:t>punctum</a:t>
            </a:r>
            <a:r>
              <a:rPr lang="sl-SI" sz="3000" b="1" smtClean="0"/>
              <a:t>)</a:t>
            </a:r>
          </a:p>
          <a:p>
            <a:pPr marL="231775" indent="-231775" algn="ctr" eaLnBrk="1" hangingPunct="1">
              <a:lnSpc>
                <a:spcPct val="40000"/>
              </a:lnSpc>
              <a:buFont typeface="Wingdings" pitchFamily="2" charset="2"/>
              <a:buNone/>
            </a:pPr>
            <a:endParaRPr lang="en-US" sz="3000" b="1" smtClean="0"/>
          </a:p>
          <a:p>
            <a:pPr marL="231775" indent="-231775" algn="ctr" eaLnBrk="1" hangingPunct="1">
              <a:lnSpc>
                <a:spcPct val="40000"/>
              </a:lnSpc>
              <a:buFont typeface="Wingdings" pitchFamily="2" charset="2"/>
              <a:buNone/>
            </a:pPr>
            <a:endParaRPr lang="en-US" sz="3000" b="1" smtClean="0"/>
          </a:p>
          <a:p>
            <a:pPr marL="231775" indent="-231775" algn="ctr" eaLnBrk="1" hangingPunct="1">
              <a:lnSpc>
                <a:spcPct val="40000"/>
              </a:lnSpc>
              <a:buFont typeface="Wingdings" pitchFamily="2" charset="2"/>
              <a:buNone/>
            </a:pPr>
            <a:endParaRPr lang="en-US" sz="3000" b="1" smtClean="0"/>
          </a:p>
          <a:p>
            <a:pPr marL="231775" indent="-231775" algn="ctr" eaLnBrk="1" hangingPunct="1">
              <a:buFont typeface="Wingdings" pitchFamily="2" charset="2"/>
              <a:buNone/>
            </a:pPr>
            <a:r>
              <a:rPr lang="en-GB" sz="4400" b="1" smtClean="0"/>
              <a:t>penetration of the body by </a:t>
            </a:r>
          </a:p>
          <a:p>
            <a:pPr marL="231775" indent="-231775" algn="ctr" eaLnBrk="1" hangingPunct="1">
              <a:buFont typeface="Wingdings" pitchFamily="2" charset="2"/>
              <a:buNone/>
            </a:pPr>
            <a:r>
              <a:rPr lang="en-GB" sz="4400" b="1" smtClean="0"/>
              <a:t>pointed instruments</a:t>
            </a:r>
            <a:endParaRPr lang="sl-SI" sz="4400" b="1" smtClean="0"/>
          </a:p>
          <a:p>
            <a:pPr marL="231775" indent="-231775" algn="just" eaLnBrk="1" hangingPunct="1"/>
            <a:endParaRPr lang="en-US" sz="4400" b="1" smtClean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5" descr="1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lum contrast="12000"/>
          </a:blip>
          <a:srcRect/>
          <a:stretch>
            <a:fillRect/>
          </a:stretch>
        </p:blipFill>
        <p:spPr>
          <a:xfrm>
            <a:off x="0" y="0"/>
            <a:ext cx="4310063" cy="6858000"/>
          </a:xfrm>
          <a:noFill/>
        </p:spPr>
      </p:pic>
      <p:sp>
        <p:nvSpPr>
          <p:cNvPr id="41987" name="Rectangle 2"/>
          <p:cNvSpPr>
            <a:spLocks noGrp="1" noChangeArrowheads="1"/>
          </p:cNvSpPr>
          <p:nvPr>
            <p:ph sz="half" idx="2"/>
          </p:nvPr>
        </p:nvSpPr>
        <p:spPr>
          <a:xfrm>
            <a:off x="4495800" y="2286000"/>
            <a:ext cx="4267200" cy="2971800"/>
          </a:xfrm>
        </p:spPr>
        <p:txBody>
          <a:bodyPr/>
          <a:lstStyle/>
          <a:p>
            <a:pPr marL="0" indent="0" algn="ctr" eaLnBrk="1" hangingPunct="1">
              <a:buFont typeface="Wingdings" pitchFamily="2" charset="2"/>
              <a:buNone/>
            </a:pPr>
            <a:r>
              <a:rPr lang="en-GB" sz="3000" b="1" smtClean="0"/>
              <a:t>pointed and not sharp</a:t>
            </a:r>
          </a:p>
          <a:p>
            <a:pPr marL="0" indent="0" algn="ctr" eaLnBrk="1" hangingPunct="1">
              <a:buFont typeface="Wingdings" pitchFamily="2" charset="2"/>
              <a:buNone/>
            </a:pPr>
            <a:r>
              <a:rPr lang="en-GB" sz="3000" b="1" smtClean="0"/>
              <a:t>screwdrivers </a:t>
            </a:r>
          </a:p>
          <a:p>
            <a:pPr marL="0" indent="0" algn="ctr" eaLnBrk="1" hangingPunct="1">
              <a:buFont typeface="Wingdings" pitchFamily="2" charset="2"/>
              <a:buNone/>
            </a:pPr>
            <a:r>
              <a:rPr lang="en-GB" sz="3000" b="1" smtClean="0"/>
              <a:t>ice picks</a:t>
            </a:r>
          </a:p>
          <a:p>
            <a:pPr marL="0" indent="0" algn="ctr" eaLnBrk="1" hangingPunct="1">
              <a:buFont typeface="Wingdings" pitchFamily="2" charset="2"/>
              <a:buNone/>
            </a:pPr>
            <a:r>
              <a:rPr lang="en-GB" sz="3000" b="1" smtClean="0"/>
              <a:t>hay forks</a:t>
            </a:r>
            <a:endParaRPr lang="en-US" sz="3000" b="1" smtClean="0"/>
          </a:p>
        </p:txBody>
      </p:sp>
      <p:sp>
        <p:nvSpPr>
          <p:cNvPr id="851974" name="Line 6"/>
          <p:cNvSpPr>
            <a:spLocks noChangeShapeType="1"/>
          </p:cNvSpPr>
          <p:nvPr/>
        </p:nvSpPr>
        <p:spPr bwMode="auto">
          <a:xfrm flipH="1">
            <a:off x="3352800" y="838200"/>
            <a:ext cx="0" cy="5562600"/>
          </a:xfrm>
          <a:prstGeom prst="line">
            <a:avLst/>
          </a:prstGeom>
          <a:noFill/>
          <a:ln w="63500">
            <a:solidFill>
              <a:srgbClr val="FF0000"/>
            </a:solidFill>
            <a:round/>
            <a:headEnd/>
            <a:tailEnd type="triangle" w="med" len="med"/>
          </a:ln>
        </p:spPr>
        <p:txBody>
          <a:bodyPr wrap="none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1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8519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51974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3" descr="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lum bright="12000" contrast="18000"/>
          </a:blip>
          <a:srcRect/>
          <a:stretch>
            <a:fillRect/>
          </a:stretch>
        </p:blipFill>
        <p:spPr>
          <a:xfrm>
            <a:off x="457200" y="2438400"/>
            <a:ext cx="4038600" cy="2854325"/>
          </a:xfrm>
          <a:noFill/>
        </p:spPr>
      </p:pic>
      <p:pic>
        <p:nvPicPr>
          <p:cNvPr id="43011" name="Picture 5" descr="3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>
            <a:lum bright="18000" contrast="18000"/>
          </a:blip>
          <a:srcRect/>
          <a:stretch>
            <a:fillRect/>
          </a:stretch>
        </p:blipFill>
        <p:spPr>
          <a:xfrm>
            <a:off x="6858000" y="533400"/>
            <a:ext cx="1652588" cy="5791200"/>
          </a:xfrm>
          <a:noFill/>
        </p:spPr>
      </p:pic>
      <p:sp>
        <p:nvSpPr>
          <p:cNvPr id="43012" name="Rectangle 7"/>
          <p:cNvSpPr>
            <a:spLocks noChangeArrowheads="1"/>
          </p:cNvSpPr>
          <p:nvPr/>
        </p:nvSpPr>
        <p:spPr bwMode="auto">
          <a:xfrm>
            <a:off x="1600200" y="685800"/>
            <a:ext cx="38862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eaLnBrk="1" hangingPunct="1">
              <a:spcBef>
                <a:spcPct val="20000"/>
              </a:spcBef>
              <a:buClr>
                <a:schemeClr val="hlink"/>
              </a:buClr>
              <a:buSzPct val="90000"/>
              <a:buFont typeface="Wingdings" pitchFamily="2" charset="2"/>
              <a:buNone/>
            </a:pPr>
            <a:r>
              <a:rPr lang="en-GB" sz="3000" b="1" i="0"/>
              <a:t>closed scissors</a:t>
            </a:r>
            <a:endParaRPr lang="en-US" sz="3000" b="1" i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pPr eaLnBrk="1" hangingPunct="1"/>
            <a:r>
              <a:rPr lang="en-US" sz="3000" b="1" smtClean="0"/>
              <a:t>t</a:t>
            </a:r>
            <a:r>
              <a:rPr lang="sl-SI" sz="3000" b="1" smtClean="0"/>
              <a:t>he main characteristic</a:t>
            </a:r>
            <a:r>
              <a:rPr lang="sl-SI" sz="3000" b="1" i="1" smtClean="0"/>
              <a:t> </a:t>
            </a:r>
            <a:r>
              <a:rPr lang="sl-SI" sz="3000" b="1" smtClean="0"/>
              <a:t> </a:t>
            </a:r>
            <a:r>
              <a:rPr lang="en-GB" sz="3000" b="1" smtClean="0"/>
              <a:t/>
            </a:r>
            <a:br>
              <a:rPr lang="en-GB" sz="3000" b="1" smtClean="0"/>
            </a:br>
            <a:r>
              <a:rPr lang="en-GB" sz="3000" b="1" smtClean="0"/>
              <a:t>the depth of the wound is greater than the length</a:t>
            </a:r>
            <a:endParaRPr lang="en-US" sz="3000" b="1" smtClean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4724400"/>
            <a:ext cx="8686800" cy="1905000"/>
          </a:xfrm>
        </p:spPr>
        <p:txBody>
          <a:bodyPr/>
          <a:lstStyle/>
          <a:p>
            <a:pPr algn="just" eaLnBrk="1" hangingPunct="1">
              <a:lnSpc>
                <a:spcPct val="90000"/>
              </a:lnSpc>
            </a:pPr>
            <a:r>
              <a:rPr lang="sl-SI" sz="2600" b="1" smtClean="0"/>
              <a:t>SHAPE - depends on the type of weapon </a:t>
            </a:r>
            <a:br>
              <a:rPr lang="sl-SI" sz="2600" b="1" smtClean="0"/>
            </a:br>
            <a:r>
              <a:rPr lang="sl-SI" sz="2600" b="1" smtClean="0"/>
              <a:t>In most instances, the wound will have a gap across the centre, because of the elasticity of the skin, causing shape of wound in form of a long ellipse, with resultant shortening of the wound length</a:t>
            </a:r>
            <a:endParaRPr lang="en-US" sz="2600" b="1" smtClean="0"/>
          </a:p>
        </p:txBody>
      </p:sp>
      <p:sp>
        <p:nvSpPr>
          <p:cNvPr id="45060" name="Oval 5"/>
          <p:cNvSpPr>
            <a:spLocks noChangeArrowheads="1"/>
          </p:cNvSpPr>
          <p:nvPr/>
        </p:nvSpPr>
        <p:spPr bwMode="auto">
          <a:xfrm>
            <a:off x="6477000" y="1447800"/>
            <a:ext cx="304800" cy="2514600"/>
          </a:xfrm>
          <a:prstGeom prst="ellipse">
            <a:avLst/>
          </a:prstGeom>
          <a:noFill/>
          <a:ln w="38100">
            <a:solidFill>
              <a:srgbClr val="FFFF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859142" name="Oval 6"/>
          <p:cNvSpPr>
            <a:spLocks noChangeArrowheads="1"/>
          </p:cNvSpPr>
          <p:nvPr/>
        </p:nvSpPr>
        <p:spPr bwMode="auto">
          <a:xfrm>
            <a:off x="7772400" y="1676400"/>
            <a:ext cx="838200" cy="2057400"/>
          </a:xfrm>
          <a:prstGeom prst="ellipse">
            <a:avLst/>
          </a:prstGeom>
          <a:noFill/>
          <a:ln w="38100">
            <a:solidFill>
              <a:srgbClr val="FFFF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5062" name="Line 7"/>
          <p:cNvSpPr>
            <a:spLocks noChangeShapeType="1"/>
          </p:cNvSpPr>
          <p:nvPr/>
        </p:nvSpPr>
        <p:spPr bwMode="auto">
          <a:xfrm>
            <a:off x="6934200" y="2743200"/>
            <a:ext cx="6858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</p:spPr>
        <p:txBody>
          <a:bodyPr wrap="none"/>
          <a:lstStyle/>
          <a:p>
            <a:endParaRPr lang="en-US"/>
          </a:p>
        </p:txBody>
      </p:sp>
      <p:sp>
        <p:nvSpPr>
          <p:cNvPr id="45063" name="Line 8"/>
          <p:cNvSpPr>
            <a:spLocks noChangeShapeType="1"/>
          </p:cNvSpPr>
          <p:nvPr/>
        </p:nvSpPr>
        <p:spPr bwMode="auto">
          <a:xfrm flipV="1">
            <a:off x="6477000" y="3962400"/>
            <a:ext cx="2209800" cy="0"/>
          </a:xfrm>
          <a:prstGeom prst="line">
            <a:avLst/>
          </a:prstGeom>
          <a:noFill/>
          <a:ln w="12700">
            <a:solidFill>
              <a:srgbClr val="00FFFF"/>
            </a:solidFill>
            <a:round/>
            <a:headEnd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45064" name="Line 9"/>
          <p:cNvSpPr>
            <a:spLocks noChangeShapeType="1"/>
          </p:cNvSpPr>
          <p:nvPr/>
        </p:nvSpPr>
        <p:spPr bwMode="auto">
          <a:xfrm flipV="1">
            <a:off x="6477000" y="1447800"/>
            <a:ext cx="2209800" cy="0"/>
          </a:xfrm>
          <a:prstGeom prst="line">
            <a:avLst/>
          </a:prstGeom>
          <a:noFill/>
          <a:ln w="12700">
            <a:solidFill>
              <a:srgbClr val="00FFFF"/>
            </a:solidFill>
            <a:round/>
            <a:headEnd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9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591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591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59142" grpId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4419600"/>
            <a:ext cx="8686800" cy="1981200"/>
          </a:xfrm>
        </p:spPr>
        <p:txBody>
          <a:bodyPr/>
          <a:lstStyle/>
          <a:p>
            <a:pPr eaLnBrk="1" hangingPunct="1"/>
            <a:r>
              <a:rPr lang="en-US" sz="3000" b="1" smtClean="0"/>
              <a:t>t</a:t>
            </a:r>
            <a:r>
              <a:rPr lang="sl-SI" sz="3000" b="1" smtClean="0"/>
              <a:t>he length of the wound should be measured as it lies undisturbed on the skin, and after reconstruction of the primary appearance </a:t>
            </a:r>
            <a:endParaRPr lang="en-US" sz="3000" b="1" smtClean="0"/>
          </a:p>
        </p:txBody>
      </p:sp>
      <p:pic>
        <p:nvPicPr>
          <p:cNvPr id="46083" name="Picture 3" descr="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lum bright="-12000" contrast="30000"/>
          </a:blip>
          <a:srcRect l="51755"/>
          <a:stretch>
            <a:fillRect/>
          </a:stretch>
        </p:blipFill>
        <p:spPr>
          <a:xfrm>
            <a:off x="304800" y="533400"/>
            <a:ext cx="4191000" cy="3787775"/>
          </a:xfrm>
          <a:noFill/>
        </p:spPr>
      </p:pic>
      <p:pic>
        <p:nvPicPr>
          <p:cNvPr id="1175556" name="Picture 4" descr="2"/>
          <p:cNvPicPr>
            <a:picLocks noChangeAspect="1" noChangeArrowheads="1"/>
          </p:cNvPicPr>
          <p:nvPr/>
        </p:nvPicPr>
        <p:blipFill>
          <a:blip r:embed="rId2" cstate="print">
            <a:lum bright="-12000" contrast="30000"/>
          </a:blip>
          <a:srcRect r="48245"/>
          <a:stretch>
            <a:fillRect/>
          </a:stretch>
        </p:blipFill>
        <p:spPr bwMode="auto">
          <a:xfrm>
            <a:off x="4419600" y="533400"/>
            <a:ext cx="4495800" cy="378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5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755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755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 descr="noz3"/>
          <p:cNvPicPr>
            <a:picLocks noGrp="1" noChangeAspect="1" noChangeArrowheads="1"/>
          </p:cNvPicPr>
          <p:nvPr>
            <p:ph/>
          </p:nvPr>
        </p:nvPicPr>
        <p:blipFill>
          <a:blip r:embed="rId2" cstate="print">
            <a:lum bright="-12000" contrast="12000"/>
          </a:blip>
          <a:srcRect r="52499"/>
          <a:stretch>
            <a:fillRect/>
          </a:stretch>
        </p:blipFill>
        <p:spPr>
          <a:xfrm>
            <a:off x="0" y="0"/>
            <a:ext cx="4343400" cy="6773863"/>
          </a:xfrm>
          <a:noFill/>
        </p:spPr>
      </p:pic>
      <p:pic>
        <p:nvPicPr>
          <p:cNvPr id="1176579" name="Picture 3" descr="noz3"/>
          <p:cNvPicPr>
            <a:picLocks noChangeAspect="1" noChangeArrowheads="1"/>
          </p:cNvPicPr>
          <p:nvPr/>
        </p:nvPicPr>
        <p:blipFill>
          <a:blip r:embed="rId2" cstate="print">
            <a:lum bright="-12000" contrast="12000"/>
          </a:blip>
          <a:srcRect l="49167"/>
          <a:stretch>
            <a:fillRect/>
          </a:stretch>
        </p:blipFill>
        <p:spPr bwMode="auto">
          <a:xfrm>
            <a:off x="4495800" y="0"/>
            <a:ext cx="4648200" cy="6773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6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765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765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277813"/>
            <a:ext cx="8686800" cy="484187"/>
          </a:xfrm>
        </p:spPr>
        <p:txBody>
          <a:bodyPr/>
          <a:lstStyle/>
          <a:p>
            <a:pPr eaLnBrk="1" hangingPunct="1"/>
            <a:r>
              <a:rPr lang="en-US" sz="2400" b="1" smtClean="0"/>
              <a:t>o</a:t>
            </a:r>
            <a:r>
              <a:rPr lang="sl-SI" sz="2400" b="1" smtClean="0"/>
              <a:t>ther possible shapes - circular, oval, triangular, irregular</a:t>
            </a:r>
            <a:endParaRPr lang="en-US" sz="2400" b="1" smtClean="0"/>
          </a:p>
        </p:txBody>
      </p:sp>
      <p:pic>
        <p:nvPicPr>
          <p:cNvPr id="48131" name="Picture 3" descr="1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181600" y="942975"/>
            <a:ext cx="3733800" cy="2347913"/>
          </a:xfrm>
          <a:noFill/>
        </p:spPr>
      </p:pic>
      <p:pic>
        <p:nvPicPr>
          <p:cNvPr id="48132" name="Picture 4" descr="2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>
            <a:lum bright="18000" contrast="24000"/>
          </a:blip>
          <a:srcRect/>
          <a:stretch>
            <a:fillRect/>
          </a:stretch>
        </p:blipFill>
        <p:spPr>
          <a:xfrm>
            <a:off x="5791200" y="3657600"/>
            <a:ext cx="2590800" cy="2189163"/>
          </a:xfrm>
          <a:noFill/>
        </p:spPr>
      </p:pic>
      <p:pic>
        <p:nvPicPr>
          <p:cNvPr id="48133" name="Picture 6" descr="1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304800" y="1219200"/>
            <a:ext cx="4743450" cy="5257800"/>
          </a:xfrm>
          <a:noFill/>
        </p:spPr>
      </p:pic>
      <p:sp>
        <p:nvSpPr>
          <p:cNvPr id="48134" name="Line 7"/>
          <p:cNvSpPr>
            <a:spLocks noChangeShapeType="1"/>
          </p:cNvSpPr>
          <p:nvPr/>
        </p:nvSpPr>
        <p:spPr bwMode="auto">
          <a:xfrm>
            <a:off x="7086600" y="3068638"/>
            <a:ext cx="0" cy="685800"/>
          </a:xfrm>
          <a:prstGeom prst="line">
            <a:avLst/>
          </a:prstGeom>
          <a:noFill/>
          <a:ln w="63500">
            <a:solidFill>
              <a:srgbClr val="FFFF00"/>
            </a:solidFill>
            <a:round/>
            <a:headEnd/>
            <a:tailEnd type="triangle" w="med" len="med"/>
          </a:ln>
        </p:spPr>
        <p:txBody>
          <a:bodyPr wrap="none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3" name="Rectangle 3"/>
          <p:cNvSpPr>
            <a:spLocks noChangeArrowheads="1"/>
          </p:cNvSpPr>
          <p:nvPr/>
        </p:nvSpPr>
        <p:spPr bwMode="auto">
          <a:xfrm>
            <a:off x="152400" y="5181600"/>
            <a:ext cx="8839200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1" hangingPunct="1"/>
            <a:r>
              <a:rPr lang="sl-SI" sz="2400" b="1" i="0"/>
              <a:t>splitting of the skin </a:t>
            </a:r>
            <a:r>
              <a:rPr lang="en-US" sz="2400" b="1" i="0"/>
              <a:t>in both angles of the wound </a:t>
            </a:r>
            <a:br>
              <a:rPr lang="en-US" sz="2400" b="1" i="0"/>
            </a:br>
            <a:r>
              <a:rPr lang="sl-SI" sz="2400" b="1" i="0"/>
              <a:t>may influence </a:t>
            </a:r>
            <a:r>
              <a:rPr lang="en-US" sz="2400" b="1" i="0"/>
              <a:t>its</a:t>
            </a:r>
            <a:r>
              <a:rPr lang="sl-SI" sz="2400" b="1" i="0"/>
              <a:t> shape</a:t>
            </a:r>
            <a:r>
              <a:rPr lang="sl-SI" sz="2400" b="1" i="0">
                <a:sym typeface="Symbol" pitchFamily="18" charset="2"/>
              </a:rPr>
              <a:t/>
            </a:r>
            <a:br>
              <a:rPr lang="sl-SI" sz="2400" b="1" i="0">
                <a:sym typeface="Symbol" pitchFamily="18" charset="2"/>
              </a:rPr>
            </a:br>
            <a:r>
              <a:rPr lang="sl-SI" sz="2400" b="1" i="0">
                <a:sym typeface="Symbol" pitchFamily="18" charset="2"/>
              </a:rPr>
              <a:t></a:t>
            </a:r>
            <a:r>
              <a:rPr lang="sl-SI" sz="2400" b="1" i="0"/>
              <a:t/>
            </a:r>
            <a:br>
              <a:rPr lang="sl-SI" sz="2400" b="1" i="0"/>
            </a:br>
            <a:r>
              <a:rPr lang="sl-SI" sz="2400" b="1" i="0"/>
              <a:t>rounded weapon </a:t>
            </a:r>
            <a:r>
              <a:rPr lang="sl-SI" sz="2400" b="1" i="0">
                <a:sym typeface="Symbol" pitchFamily="18" charset="2"/>
              </a:rPr>
              <a:t></a:t>
            </a:r>
            <a:r>
              <a:rPr lang="sl-SI" sz="2400" b="1" i="0"/>
              <a:t>  spindle-shaped wound</a:t>
            </a:r>
            <a:endParaRPr lang="en-US" sz="2400" b="1" i="0"/>
          </a:p>
        </p:txBody>
      </p:sp>
      <p:sp>
        <p:nvSpPr>
          <p:cNvPr id="4" name="Content Placeholder 3"/>
          <p:cNvSpPr>
            <a:spLocks noGrp="1"/>
          </p:cNvSpPr>
          <p:nvPr>
            <p:ph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35085C85-D965-4727-ADF3-00D202F81801}" type="slidenum">
              <a:rPr lang="en-US" smtClean="0"/>
              <a:pPr/>
              <a:t>7</a:t>
            </a:fld>
            <a:endParaRPr lang="en-US" smtClean="0"/>
          </a:p>
        </p:txBody>
      </p:sp>
      <p:sp>
        <p:nvSpPr>
          <p:cNvPr id="28675" name="Rectangle 2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ctr">
              <a:lnSpc>
                <a:spcPct val="80000"/>
              </a:lnSpc>
              <a:buFont typeface="Monotype Sorts"/>
              <a:buNone/>
            </a:pPr>
            <a:r>
              <a:rPr lang="en-US" sz="2800" b="1" dirty="0" smtClean="0"/>
              <a:t>ABRASION  CAN BE CAUSED:</a:t>
            </a:r>
            <a:endParaRPr lang="sr-Latn-CS" sz="2800" b="1" dirty="0" smtClean="0"/>
          </a:p>
          <a:p>
            <a:pPr algn="just">
              <a:lnSpc>
                <a:spcPct val="80000"/>
              </a:lnSpc>
              <a:buFont typeface="Monotype Sorts"/>
              <a:buNone/>
            </a:pPr>
            <a:r>
              <a:rPr lang="sr-Latn-CS" sz="2800" b="1" dirty="0" smtClean="0"/>
              <a:t>    </a:t>
            </a:r>
            <a:r>
              <a:rPr lang="en-US" sz="2800" b="1" dirty="0" smtClean="0"/>
              <a:t>By an object striking the skin of body: </a:t>
            </a:r>
            <a:endParaRPr lang="sr-Latn-CS" sz="2800" b="1" dirty="0" smtClean="0"/>
          </a:p>
          <a:p>
            <a:pPr algn="just">
              <a:lnSpc>
                <a:spcPct val="80000"/>
              </a:lnSpc>
              <a:buFont typeface="Monotype Sorts"/>
              <a:buNone/>
            </a:pPr>
            <a:r>
              <a:rPr lang="sr-Latn-CS" sz="2800" b="1" dirty="0" smtClean="0"/>
              <a:t>		</a:t>
            </a:r>
            <a:r>
              <a:rPr lang="en-US" sz="2800" b="1" dirty="0" smtClean="0"/>
              <a:t>as in blow </a:t>
            </a:r>
            <a:r>
              <a:rPr lang="sr-Latn-CS" sz="2800" b="1" dirty="0" smtClean="0"/>
              <a:t>and</a:t>
            </a:r>
            <a:r>
              <a:rPr lang="en-US" sz="2800" b="1" dirty="0" smtClean="0"/>
              <a:t> impact with some object;</a:t>
            </a:r>
          </a:p>
          <a:p>
            <a:pPr>
              <a:lnSpc>
                <a:spcPct val="80000"/>
              </a:lnSpc>
              <a:buClr>
                <a:srgbClr val="008000"/>
              </a:buClr>
              <a:buFont typeface="Wingdings" pitchFamily="2" charset="2"/>
              <a:buChar char="Ø"/>
            </a:pPr>
            <a:r>
              <a:rPr lang="en-US" sz="2800" b="1" dirty="0" smtClean="0"/>
              <a:t>By a body hitting to the stationary surface: as in a fall from height to the ground, or being flung to the roadway by a car;</a:t>
            </a:r>
          </a:p>
          <a:p>
            <a:pPr>
              <a:lnSpc>
                <a:spcPct val="80000"/>
              </a:lnSpc>
              <a:buClr>
                <a:srgbClr val="008000"/>
              </a:buClr>
              <a:buFont typeface="Wingdings" pitchFamily="2" charset="2"/>
              <a:buChar char="Ø"/>
            </a:pPr>
            <a:r>
              <a:rPr lang="en-US" sz="2800" b="1" dirty="0" smtClean="0"/>
              <a:t>By collision: as the striking of one body against another moving body or moving object.</a:t>
            </a:r>
            <a:endParaRPr lang="sr-Latn-CS" sz="2800" b="1" dirty="0" smtClean="0"/>
          </a:p>
          <a:p>
            <a:pPr>
              <a:lnSpc>
                <a:spcPct val="80000"/>
              </a:lnSpc>
              <a:buClr>
                <a:srgbClr val="008000"/>
              </a:buClr>
              <a:buFont typeface="Wingdings" pitchFamily="2" charset="2"/>
              <a:buChar char="Ø"/>
            </a:pPr>
            <a:r>
              <a:rPr lang="sr-Latn-CS" sz="2800" b="1" dirty="0" smtClean="0"/>
              <a:t>By friction of the skin against rough or sharp surface</a:t>
            </a:r>
            <a:endParaRPr lang="en-US" sz="2800" b="1" dirty="0" smtClean="0"/>
          </a:p>
          <a:p>
            <a:pPr>
              <a:lnSpc>
                <a:spcPct val="80000"/>
              </a:lnSpc>
              <a:buClr>
                <a:srgbClr val="008000"/>
              </a:buClr>
              <a:buFont typeface="Wingdings" pitchFamily="2" charset="2"/>
              <a:buChar char="Ø"/>
            </a:pPr>
            <a:endParaRPr lang="en-US" sz="2800" b="1" dirty="0" smtClean="0">
              <a:solidFill>
                <a:srgbClr val="008000"/>
              </a:solidFill>
            </a:endParaRPr>
          </a:p>
        </p:txBody>
      </p:sp>
      <p:sp>
        <p:nvSpPr>
          <p:cNvPr id="28676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b="1" i="1" dirty="0" smtClean="0"/>
              <a:t>ABRASIONS</a:t>
            </a:r>
            <a:r>
              <a:rPr lang="en-US" b="1" dirty="0" smtClean="0"/>
              <a:t> </a:t>
            </a:r>
          </a:p>
        </p:txBody>
      </p:sp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2" descr="noz5"/>
          <p:cNvPicPr>
            <a:picLocks noGrp="1" noChangeAspect="1" noChangeArrowheads="1"/>
          </p:cNvPicPr>
          <p:nvPr>
            <p:ph/>
          </p:nvPr>
        </p:nvPicPr>
        <p:blipFill>
          <a:blip r:embed="rId2" cstate="print">
            <a:lum bright="-12000" contrast="12000"/>
          </a:blip>
          <a:srcRect l="59822" r="2678"/>
          <a:stretch>
            <a:fillRect/>
          </a:stretch>
        </p:blipFill>
        <p:spPr>
          <a:xfrm>
            <a:off x="304800" y="-17463"/>
            <a:ext cx="3200400" cy="6875463"/>
          </a:xfrm>
          <a:noFill/>
        </p:spPr>
      </p:pic>
      <p:sp>
        <p:nvSpPr>
          <p:cNvPr id="52227" name="Rectangle 3"/>
          <p:cNvSpPr>
            <a:spLocks noChangeArrowheads="1"/>
          </p:cNvSpPr>
          <p:nvPr/>
        </p:nvSpPr>
        <p:spPr bwMode="auto">
          <a:xfrm>
            <a:off x="3886200" y="762000"/>
            <a:ext cx="4876800" cy="533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just" eaLnBrk="1" hangingPunct="1">
              <a:lnSpc>
                <a:spcPct val="170000"/>
              </a:lnSpc>
            </a:pPr>
            <a:r>
              <a:rPr lang="sl-SI" sz="3000" b="1" i="0"/>
              <a:t>ANGLES</a:t>
            </a:r>
            <a:r>
              <a:rPr lang="sl-SI" sz="3000" b="1"/>
              <a:t> </a:t>
            </a:r>
            <a:r>
              <a:rPr lang="en-US" sz="3000" b="1"/>
              <a:t>- </a:t>
            </a:r>
            <a:r>
              <a:rPr lang="sl-SI" sz="3000" b="1"/>
              <a:t>a </a:t>
            </a:r>
            <a:r>
              <a:rPr lang="sl-SI" sz="3000" b="1" i="0"/>
              <a:t>knife with one sharp edge (single-edged blade)</a:t>
            </a:r>
            <a:r>
              <a:rPr lang="en-US" sz="3000" b="1" i="0"/>
              <a:t> </a:t>
            </a:r>
            <a:r>
              <a:rPr lang="sl-SI" sz="3000" b="1" i="0"/>
              <a:t>­</a:t>
            </a:r>
            <a:r>
              <a:rPr lang="en-US" sz="3000" b="1" i="0"/>
              <a:t> </a:t>
            </a:r>
            <a:r>
              <a:rPr lang="sl-SI" sz="3000" b="1" i="0"/>
              <a:t>may produce a wound with one acute angle and </a:t>
            </a:r>
            <a:r>
              <a:rPr lang="en-US" sz="3000" b="1" i="0"/>
              <a:t>other </a:t>
            </a:r>
            <a:r>
              <a:rPr lang="sl-SI" sz="3000" b="1" i="0"/>
              <a:t>blunt angle </a:t>
            </a:r>
            <a:endParaRPr lang="en-US" sz="3000" b="1" i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3" descr="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lum bright="-18000" contrast="30000"/>
          </a:blip>
          <a:srcRect r="51294" b="10892"/>
          <a:stretch>
            <a:fillRect/>
          </a:stretch>
        </p:blipFill>
        <p:spPr>
          <a:xfrm>
            <a:off x="914400" y="381000"/>
            <a:ext cx="6629400" cy="5286375"/>
          </a:xfrm>
          <a:noFill/>
        </p:spPr>
      </p:pic>
      <p:sp>
        <p:nvSpPr>
          <p:cNvPr id="869387" name="Rectangle 11"/>
          <p:cNvSpPr>
            <a:spLocks noChangeArrowheads="1"/>
          </p:cNvSpPr>
          <p:nvPr/>
        </p:nvSpPr>
        <p:spPr bwMode="auto">
          <a:xfrm>
            <a:off x="1295400" y="4724400"/>
            <a:ext cx="2286000" cy="609600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just" eaLnBrk="1" hangingPunct="1"/>
            <a:r>
              <a:rPr lang="sl-SI" sz="3000" b="1" i="0"/>
              <a:t>blunt angle </a:t>
            </a:r>
            <a:endParaRPr lang="en-US" sz="3000" b="1" i="0"/>
          </a:p>
        </p:txBody>
      </p:sp>
      <p:sp>
        <p:nvSpPr>
          <p:cNvPr id="869388" name="Rectangle 12"/>
          <p:cNvSpPr>
            <a:spLocks noChangeArrowheads="1"/>
          </p:cNvSpPr>
          <p:nvPr/>
        </p:nvSpPr>
        <p:spPr bwMode="auto">
          <a:xfrm>
            <a:off x="6400800" y="2057400"/>
            <a:ext cx="2362200" cy="457200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just" eaLnBrk="1" hangingPunct="1"/>
            <a:r>
              <a:rPr lang="en-US" sz="3000" b="1" i="0">
                <a:solidFill>
                  <a:srgbClr val="FF3300"/>
                </a:solidFill>
              </a:rPr>
              <a:t>acute </a:t>
            </a:r>
            <a:r>
              <a:rPr lang="sl-SI" sz="3000" b="1" i="0">
                <a:solidFill>
                  <a:srgbClr val="FF3300"/>
                </a:solidFill>
              </a:rPr>
              <a:t>angle</a:t>
            </a:r>
            <a:r>
              <a:rPr lang="sl-SI" sz="3000" b="1" i="0">
                <a:solidFill>
                  <a:srgbClr val="FFFF00"/>
                </a:solidFill>
              </a:rPr>
              <a:t> </a:t>
            </a:r>
            <a:endParaRPr lang="en-US" sz="3000" b="1" i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9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69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69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9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69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69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9387" grpId="0" animBg="1"/>
      <p:bldP spid="869388" grpId="0" animBg="1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Picture 5" descr="noz8"/>
          <p:cNvPicPr>
            <a:picLocks noGrp="1" noChangeAspect="1" noChangeArrowheads="1"/>
          </p:cNvPicPr>
          <p:nvPr>
            <p:ph/>
          </p:nvPr>
        </p:nvPicPr>
        <p:blipFill>
          <a:blip r:embed="rId2" cstate="print">
            <a:lum bright="6000" contrast="36000"/>
          </a:blip>
          <a:srcRect/>
          <a:stretch>
            <a:fillRect/>
          </a:stretch>
        </p:blipFill>
        <p:spPr>
          <a:xfrm>
            <a:off x="2816225" y="2033588"/>
            <a:ext cx="3511550" cy="2341562"/>
          </a:xfrm>
          <a:noFill/>
        </p:spPr>
      </p:pic>
      <p:sp>
        <p:nvSpPr>
          <p:cNvPr id="976903" name="Rectangle 7"/>
          <p:cNvSpPr>
            <a:spLocks noChangeArrowheads="1"/>
          </p:cNvSpPr>
          <p:nvPr/>
        </p:nvSpPr>
        <p:spPr bwMode="auto">
          <a:xfrm>
            <a:off x="457200" y="3581400"/>
            <a:ext cx="23622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just" eaLnBrk="1" hangingPunct="1"/>
            <a:r>
              <a:rPr lang="sl-SI" sz="3000" b="1" i="0"/>
              <a:t>acute angle</a:t>
            </a:r>
            <a:endParaRPr lang="en-US" sz="3000" b="1" i="0"/>
          </a:p>
        </p:txBody>
      </p:sp>
      <p:sp>
        <p:nvSpPr>
          <p:cNvPr id="976904" name="Rectangle 8"/>
          <p:cNvSpPr>
            <a:spLocks noChangeArrowheads="1"/>
          </p:cNvSpPr>
          <p:nvPr/>
        </p:nvSpPr>
        <p:spPr bwMode="auto">
          <a:xfrm>
            <a:off x="6477000" y="1828800"/>
            <a:ext cx="23622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just" eaLnBrk="1" hangingPunct="1"/>
            <a:r>
              <a:rPr lang="en-US" sz="3000" b="1" i="0"/>
              <a:t>blunt</a:t>
            </a:r>
            <a:r>
              <a:rPr lang="sl-SI" sz="3000" b="1" i="0"/>
              <a:t> angle</a:t>
            </a:r>
            <a:endParaRPr lang="en-US" sz="3000" b="1" i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6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769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769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69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769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769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6903" grpId="0"/>
      <p:bldP spid="976904" grpId="0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Picture 5" descr="noz5"/>
          <p:cNvPicPr>
            <a:picLocks noGrp="1" noChangeAspect="1" noChangeArrowheads="1"/>
          </p:cNvPicPr>
          <p:nvPr>
            <p:ph/>
          </p:nvPr>
        </p:nvPicPr>
        <p:blipFill>
          <a:blip r:embed="rId2" cstate="print">
            <a:lum bright="-12000" contrast="12000"/>
          </a:blip>
          <a:srcRect l="6250" r="59822"/>
          <a:stretch>
            <a:fillRect/>
          </a:stretch>
        </p:blipFill>
        <p:spPr>
          <a:xfrm>
            <a:off x="152400" y="-17463"/>
            <a:ext cx="2895600" cy="6875463"/>
          </a:xfrm>
          <a:noFill/>
        </p:spPr>
      </p:pic>
      <p:sp>
        <p:nvSpPr>
          <p:cNvPr id="55299" name="Rectangle 6"/>
          <p:cNvSpPr>
            <a:spLocks noChangeArrowheads="1"/>
          </p:cNvSpPr>
          <p:nvPr/>
        </p:nvSpPr>
        <p:spPr bwMode="auto">
          <a:xfrm>
            <a:off x="3124200" y="533400"/>
            <a:ext cx="57912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1" hangingPunct="1">
              <a:lnSpc>
                <a:spcPct val="180000"/>
              </a:lnSpc>
            </a:pPr>
            <a:r>
              <a:rPr lang="en-US" sz="3200" b="1" i="0"/>
              <a:t>a</a:t>
            </a:r>
            <a:r>
              <a:rPr lang="sl-SI" sz="3200" b="1" i="0"/>
              <a:t> knife with two sharp edges </a:t>
            </a:r>
            <a:r>
              <a:rPr lang="en-US" sz="3200" b="1" i="0"/>
              <a:t/>
            </a:r>
            <a:br>
              <a:rPr lang="en-US" sz="3200" b="1" i="0"/>
            </a:br>
            <a:r>
              <a:rPr lang="sl-SI" sz="3200" b="1" i="0"/>
              <a:t>(double-edged blade) leaves a wound with two acute angles on both ends</a:t>
            </a:r>
            <a:endParaRPr lang="en-US" sz="3200" b="1" i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3"/>
          <p:cNvSpPr>
            <a:spLocks noChangeArrowheads="1"/>
          </p:cNvSpPr>
          <p:nvPr/>
        </p:nvSpPr>
        <p:spPr bwMode="auto">
          <a:xfrm>
            <a:off x="228600" y="304800"/>
            <a:ext cx="8686800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1" hangingPunct="1">
              <a:lnSpc>
                <a:spcPct val="120000"/>
              </a:lnSpc>
            </a:pPr>
            <a:r>
              <a:rPr lang="sl-SI" sz="3200" b="1" i="0"/>
              <a:t>sometimes </a:t>
            </a:r>
            <a:r>
              <a:rPr lang="en-US" sz="3200" b="1" i="0"/>
              <a:t>there is </a:t>
            </a:r>
            <a:r>
              <a:rPr lang="sl-SI" sz="3200" b="1" i="0"/>
              <a:t>a linear scratch (rat-tail) due to the withdrawl of the knife</a:t>
            </a:r>
            <a:endParaRPr lang="en-US" sz="3200" b="1" i="0"/>
          </a:p>
        </p:txBody>
      </p:sp>
      <p:pic>
        <p:nvPicPr>
          <p:cNvPr id="56323" name="Picture 4" descr="1"/>
          <p:cNvPicPr>
            <a:picLocks noChangeAspect="1" noChangeArrowheads="1"/>
          </p:cNvPicPr>
          <p:nvPr/>
        </p:nvPicPr>
        <p:blipFill>
          <a:blip r:embed="rId2" cstate="print">
            <a:lum bright="36000" contrast="72000"/>
          </a:blip>
          <a:srcRect t="67274"/>
          <a:stretch>
            <a:fillRect/>
          </a:stretch>
        </p:blipFill>
        <p:spPr bwMode="auto">
          <a:xfrm>
            <a:off x="0" y="2362200"/>
            <a:ext cx="9144000" cy="3700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74533" name="Line 5"/>
          <p:cNvSpPr>
            <a:spLocks noChangeShapeType="1"/>
          </p:cNvSpPr>
          <p:nvPr/>
        </p:nvSpPr>
        <p:spPr bwMode="auto">
          <a:xfrm flipV="1">
            <a:off x="3352800" y="3276600"/>
            <a:ext cx="3657600" cy="1371600"/>
          </a:xfrm>
          <a:prstGeom prst="line">
            <a:avLst/>
          </a:prstGeom>
          <a:noFill/>
          <a:ln w="63500">
            <a:solidFill>
              <a:srgbClr val="FF0000"/>
            </a:solidFill>
            <a:round/>
            <a:headEnd/>
            <a:tailEnd type="triangle" w="med" len="med"/>
          </a:ln>
        </p:spPr>
        <p:txBody>
          <a:bodyPr wrap="none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4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1174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74533" grpId="0" animBg="1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6" name="Picture 2" descr="noz13"/>
          <p:cNvPicPr>
            <a:picLocks noGrp="1" noChangeAspect="1" noChangeArrowheads="1"/>
          </p:cNvPicPr>
          <p:nvPr>
            <p:ph/>
          </p:nvPr>
        </p:nvPicPr>
        <p:blipFill>
          <a:blip r:embed="rId2" cstate="print">
            <a:lum bright="-12000" contrast="12000"/>
          </a:blip>
          <a:srcRect/>
          <a:stretch>
            <a:fillRect/>
          </a:stretch>
        </p:blipFill>
        <p:spPr>
          <a:xfrm>
            <a:off x="1400175" y="0"/>
            <a:ext cx="6191250" cy="6858000"/>
          </a:xfrm>
          <a:noFill/>
        </p:spPr>
      </p:pic>
      <p:sp>
        <p:nvSpPr>
          <p:cNvPr id="1004547" name="Line 3"/>
          <p:cNvSpPr>
            <a:spLocks noChangeShapeType="1"/>
          </p:cNvSpPr>
          <p:nvPr/>
        </p:nvSpPr>
        <p:spPr bwMode="auto">
          <a:xfrm>
            <a:off x="5791200" y="3352800"/>
            <a:ext cx="1676400" cy="152400"/>
          </a:xfrm>
          <a:prstGeom prst="line">
            <a:avLst/>
          </a:prstGeom>
          <a:noFill/>
          <a:ln w="63500">
            <a:solidFill>
              <a:srgbClr val="FF0000"/>
            </a:solidFill>
            <a:round/>
            <a:headEnd/>
            <a:tailEnd type="triangle" w="med" len="med"/>
          </a:ln>
        </p:spPr>
        <p:txBody>
          <a:bodyPr wrap="none"/>
          <a:lstStyle/>
          <a:p>
            <a:endParaRPr lang="en-US"/>
          </a:p>
        </p:txBody>
      </p:sp>
      <p:sp>
        <p:nvSpPr>
          <p:cNvPr id="1004548" name="Rectangle 4"/>
          <p:cNvSpPr>
            <a:spLocks noChangeArrowheads="1"/>
          </p:cNvSpPr>
          <p:nvPr/>
        </p:nvSpPr>
        <p:spPr bwMode="auto">
          <a:xfrm>
            <a:off x="5715000" y="2438400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lnSpc>
                <a:spcPct val="90000"/>
              </a:lnSpc>
            </a:pPr>
            <a:r>
              <a:rPr lang="en-US" sz="3000" b="1" i="0">
                <a:solidFill>
                  <a:srgbClr val="FF3300"/>
                </a:solidFill>
              </a:rPr>
              <a:t>rat tail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4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10045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45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045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045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4547" grpId="0" animBg="1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ChangeArrowheads="1"/>
          </p:cNvSpPr>
          <p:nvPr>
            <p:ph idx="1"/>
          </p:nvPr>
        </p:nvSpPr>
        <p:spPr>
          <a:xfrm>
            <a:off x="457200" y="228600"/>
            <a:ext cx="8382000" cy="6400800"/>
          </a:xfrm>
        </p:spPr>
        <p:txBody>
          <a:bodyPr/>
          <a:lstStyle/>
          <a:p>
            <a:pPr marL="0" indent="0" algn="ctr" eaLnBrk="1" hangingPunct="1">
              <a:lnSpc>
                <a:spcPct val="160000"/>
              </a:lnSpc>
              <a:buFont typeface="Wingdings" pitchFamily="2" charset="2"/>
              <a:buNone/>
            </a:pPr>
            <a:endParaRPr lang="sl-SI" b="1" smtClean="0">
              <a:solidFill>
                <a:srgbClr val="FFFF00"/>
              </a:solidFill>
            </a:endParaRPr>
          </a:p>
          <a:p>
            <a:pPr marL="0" indent="0" algn="ctr" eaLnBrk="1" hangingPunct="1">
              <a:lnSpc>
                <a:spcPct val="160000"/>
              </a:lnSpc>
              <a:buFont typeface="Wingdings" pitchFamily="2" charset="2"/>
              <a:buNone/>
            </a:pPr>
            <a:r>
              <a:rPr lang="en-US" b="1" smtClean="0"/>
              <a:t>if</a:t>
            </a:r>
            <a:r>
              <a:rPr lang="sl-SI" b="1" smtClean="0"/>
              <a:t> a knife is stabbed into the body and withdrawn along the same track </a:t>
            </a:r>
            <a:endParaRPr lang="en-US" b="1" smtClean="0"/>
          </a:p>
          <a:p>
            <a:pPr marL="0" indent="0" algn="ctr" eaLnBrk="1" hangingPunct="1">
              <a:lnSpc>
                <a:spcPct val="160000"/>
              </a:lnSpc>
              <a:buFont typeface="Wingdings" pitchFamily="2" charset="2"/>
              <a:buNone/>
            </a:pPr>
            <a:r>
              <a:rPr lang="sl-SI" b="1" smtClean="0"/>
              <a:t>then the size</a:t>
            </a:r>
            <a:r>
              <a:rPr lang="en-US" b="1" smtClean="0"/>
              <a:t> (length)</a:t>
            </a:r>
            <a:r>
              <a:rPr lang="sl-SI" b="1" smtClean="0"/>
              <a:t> of the wound will indicate the </a:t>
            </a:r>
            <a:r>
              <a:rPr lang="en-US" b="1" smtClean="0"/>
              <a:t>maximum </a:t>
            </a:r>
            <a:r>
              <a:rPr lang="sl-SI" b="1" smtClean="0"/>
              <a:t>width of the blade at the </a:t>
            </a:r>
            <a:r>
              <a:rPr lang="en-US" b="1" smtClean="0"/>
              <a:t>actual</a:t>
            </a:r>
            <a:r>
              <a:rPr lang="sl-SI" b="1" smtClean="0"/>
              <a:t> depth of penetration</a:t>
            </a:r>
          </a:p>
          <a:p>
            <a:pPr marL="0" indent="0" algn="ctr" eaLnBrk="1" hangingPunct="1">
              <a:lnSpc>
                <a:spcPct val="160000"/>
              </a:lnSpc>
              <a:buFont typeface="Wingdings" pitchFamily="2" charset="2"/>
              <a:buNone/>
            </a:pPr>
            <a:endParaRPr lang="en-US" b="1" smtClean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4" name="Picture 6" descr="06 ubodine"/>
          <p:cNvPicPr>
            <a:picLocks noGrp="1" noChangeAspect="1" noChangeArrowheads="1"/>
          </p:cNvPicPr>
          <p:nvPr>
            <p:ph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6421438" cy="6858000"/>
          </a:xfrm>
          <a:noFill/>
        </p:spPr>
      </p:pic>
      <p:sp>
        <p:nvSpPr>
          <p:cNvPr id="1022983" name="Rectangle 7"/>
          <p:cNvSpPr>
            <a:spLocks noChangeArrowheads="1"/>
          </p:cNvSpPr>
          <p:nvPr/>
        </p:nvSpPr>
        <p:spPr bwMode="auto">
          <a:xfrm>
            <a:off x="3124200" y="0"/>
            <a:ext cx="6019800" cy="2971800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just" eaLnBrk="1" hangingPunct="1">
              <a:lnSpc>
                <a:spcPct val="110000"/>
              </a:lnSpc>
              <a:spcBef>
                <a:spcPct val="20000"/>
              </a:spcBef>
              <a:buClr>
                <a:schemeClr val="hlink"/>
              </a:buClr>
              <a:buSzPct val="90000"/>
              <a:buFont typeface="Wingdings" pitchFamily="2" charset="2"/>
              <a:buNone/>
              <a:defRPr/>
            </a:pPr>
            <a:r>
              <a:rPr lang="en-US" sz="2800" b="1" i="0">
                <a:solidFill>
                  <a:srgbClr val="FF3300"/>
                </a:solidFill>
              </a:rPr>
              <a:t>the shape and the length of the wound may vary depending on depth of penetration </a:t>
            </a:r>
            <a:r>
              <a:rPr lang="en-US" sz="2800" b="1" i="0">
                <a:solidFill>
                  <a:srgbClr val="000000"/>
                </a:solidFill>
              </a:rPr>
              <a:t>since the shape and width of the cross section of the weapon are not the same along its whole length</a:t>
            </a:r>
            <a:endParaRPr lang="en-US" sz="2800" i="0"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>
          <a:xfrm>
            <a:off x="4953000" y="1219200"/>
            <a:ext cx="4191000" cy="3657600"/>
          </a:xfrm>
        </p:spPr>
        <p:txBody>
          <a:bodyPr/>
          <a:lstStyle/>
          <a:p>
            <a:pPr eaLnBrk="1" hangingPunct="1"/>
            <a:r>
              <a:rPr lang="sl-SI" sz="2800" b="1" smtClean="0"/>
              <a:t>if the knife is “rocked” in the wound, the skin </a:t>
            </a:r>
            <a:r>
              <a:rPr lang="en-US" sz="2800" b="1" smtClean="0"/>
              <a:t>lesion </a:t>
            </a:r>
            <a:r>
              <a:rPr lang="sl-SI" sz="2800" b="1" smtClean="0"/>
              <a:t> will be more or less enlarged - combination of stabbing and cutting  </a:t>
            </a:r>
            <a:endParaRPr lang="en-US" sz="2800" b="1" smtClean="0"/>
          </a:p>
        </p:txBody>
      </p:sp>
      <p:pic>
        <p:nvPicPr>
          <p:cNvPr id="60419" name="Picture 3" descr="1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lum bright="30000" contrast="54000"/>
          </a:blip>
          <a:srcRect/>
          <a:stretch>
            <a:fillRect/>
          </a:stretch>
        </p:blipFill>
        <p:spPr>
          <a:xfrm>
            <a:off x="66675" y="0"/>
            <a:ext cx="4714875" cy="6858000"/>
          </a:xfrm>
          <a:noFill/>
        </p:spPr>
      </p:pic>
      <p:sp>
        <p:nvSpPr>
          <p:cNvPr id="1141764" name="Line 4"/>
          <p:cNvSpPr>
            <a:spLocks noChangeShapeType="1"/>
          </p:cNvSpPr>
          <p:nvPr/>
        </p:nvSpPr>
        <p:spPr bwMode="auto">
          <a:xfrm flipV="1">
            <a:off x="685800" y="4419600"/>
            <a:ext cx="1143000" cy="533400"/>
          </a:xfrm>
          <a:prstGeom prst="line">
            <a:avLst/>
          </a:prstGeom>
          <a:noFill/>
          <a:ln w="63500">
            <a:solidFill>
              <a:srgbClr val="FF0000"/>
            </a:solidFill>
            <a:round/>
            <a:headEnd/>
            <a:tailEnd type="triangle" w="med" len="med"/>
          </a:ln>
        </p:spPr>
        <p:txBody>
          <a:bodyPr wrap="none"/>
          <a:lstStyle/>
          <a:p>
            <a:endParaRPr lang="en-US"/>
          </a:p>
        </p:txBody>
      </p:sp>
      <p:sp>
        <p:nvSpPr>
          <p:cNvPr id="1141765" name="Line 5"/>
          <p:cNvSpPr>
            <a:spLocks noChangeShapeType="1"/>
          </p:cNvSpPr>
          <p:nvPr/>
        </p:nvSpPr>
        <p:spPr bwMode="auto">
          <a:xfrm flipV="1">
            <a:off x="2133600" y="2895600"/>
            <a:ext cx="1143000" cy="533400"/>
          </a:xfrm>
          <a:prstGeom prst="line">
            <a:avLst/>
          </a:prstGeom>
          <a:noFill/>
          <a:ln w="38100">
            <a:solidFill>
              <a:srgbClr val="00FFFF"/>
            </a:solidFill>
            <a:round/>
            <a:headEnd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1141766" name="Line 6"/>
          <p:cNvSpPr>
            <a:spLocks noChangeShapeType="1"/>
          </p:cNvSpPr>
          <p:nvPr/>
        </p:nvSpPr>
        <p:spPr bwMode="auto">
          <a:xfrm flipV="1">
            <a:off x="762000" y="3429000"/>
            <a:ext cx="2667000" cy="1219200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/>
            <a:tailEnd/>
          </a:ln>
        </p:spPr>
        <p:txBody>
          <a:bodyPr wrap="none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1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417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417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1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3" dur="500"/>
                                        <p:tgtEl>
                                          <p:spTgt spid="11417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1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417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417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41764" grpId="0" animBg="1"/>
      <p:bldP spid="1141765" grpId="0" animBg="1"/>
      <p:bldP spid="1141766" grpId="0" animBg="1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2" name="Picture 2" descr="05 ubodine"/>
          <p:cNvPicPr>
            <a:picLocks noGrp="1" noChangeAspect="1" noChangeArrowheads="1"/>
          </p:cNvPicPr>
          <p:nvPr>
            <p:ph/>
          </p:nvPr>
        </p:nvPicPr>
        <p:blipFill>
          <a:blip r:embed="rId2" cstate="print"/>
          <a:srcRect r="56577"/>
          <a:stretch>
            <a:fillRect/>
          </a:stretch>
        </p:blipFill>
        <p:spPr>
          <a:xfrm>
            <a:off x="685800" y="0"/>
            <a:ext cx="4087813" cy="6858000"/>
          </a:xfrm>
          <a:noFill/>
        </p:spPr>
      </p:pic>
      <p:sp>
        <p:nvSpPr>
          <p:cNvPr id="61443" name="Rectangle 3"/>
          <p:cNvSpPr>
            <a:spLocks noChangeArrowheads="1"/>
          </p:cNvSpPr>
          <p:nvPr/>
        </p:nvSpPr>
        <p:spPr bwMode="auto">
          <a:xfrm>
            <a:off x="4953000" y="1219200"/>
            <a:ext cx="4191000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1" hangingPunct="1"/>
            <a:r>
              <a:rPr lang="sl-SI" sz="2800" b="1" i="0"/>
              <a:t>stabbing </a:t>
            </a:r>
            <a:r>
              <a:rPr lang="en-US" sz="2800" b="1" i="0"/>
              <a:t>with</a:t>
            </a:r>
            <a:r>
              <a:rPr lang="sl-SI" sz="2800" b="1" i="0"/>
              <a:t> cutting  </a:t>
            </a:r>
            <a:endParaRPr lang="en-US" sz="2800" b="1" i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983821CA-8985-4DF8-AE33-D3E20D3ADF35}" type="slidenum">
              <a:rPr lang="en-US" smtClean="0"/>
              <a:pPr/>
              <a:t>8</a:t>
            </a:fld>
            <a:endParaRPr lang="en-US" smtClean="0"/>
          </a:p>
        </p:txBody>
      </p:sp>
      <p:sp>
        <p:nvSpPr>
          <p:cNvPr id="296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b="1" i="1" dirty="0" smtClean="0"/>
              <a:t>ABRASIONS</a:t>
            </a:r>
            <a:r>
              <a:rPr lang="en-US" b="1" dirty="0" smtClean="0"/>
              <a:t> </a:t>
            </a:r>
          </a:p>
        </p:txBody>
      </p:sp>
      <p:sp>
        <p:nvSpPr>
          <p:cNvPr id="29700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>
              <a:buClr>
                <a:srgbClr val="0033CC"/>
              </a:buClr>
              <a:buFont typeface="Wingdings" pitchFamily="2" charset="2"/>
              <a:buNone/>
            </a:pPr>
            <a:r>
              <a:rPr lang="en-US" b="1" dirty="0" smtClean="0">
                <a:solidFill>
                  <a:srgbClr val="008000"/>
                </a:solidFill>
                <a:cs typeface="Times New Roman" pitchFamily="18" charset="0"/>
              </a:rPr>
              <a:t>    </a:t>
            </a:r>
          </a:p>
          <a:p>
            <a:pPr>
              <a:buClr>
                <a:srgbClr val="0033CC"/>
              </a:buClr>
              <a:buFont typeface="Wingdings" pitchFamily="2" charset="2"/>
              <a:buNone/>
            </a:pPr>
            <a:r>
              <a:rPr lang="en-US" b="1" dirty="0" smtClean="0">
                <a:solidFill>
                  <a:srgbClr val="008000"/>
                </a:solidFill>
                <a:cs typeface="Times New Roman" pitchFamily="18" charset="0"/>
              </a:rPr>
              <a:t>   </a:t>
            </a:r>
            <a:r>
              <a:rPr lang="en-US" b="1" dirty="0" smtClean="0">
                <a:cs typeface="Times New Roman" pitchFamily="18" charset="0"/>
              </a:rPr>
              <a:t>An abrasion is a superficial scrape to the skin resulting in injury to the superficial layers of the skin.</a:t>
            </a:r>
          </a:p>
        </p:txBody>
      </p:sp>
      <p:sp>
        <p:nvSpPr>
          <p:cNvPr id="29701" name="Rectangle 4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endParaRPr lang="en-US" smtClean="0"/>
          </a:p>
        </p:txBody>
      </p:sp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9" descr="noz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57200" y="1755775"/>
            <a:ext cx="4038600" cy="4214813"/>
          </a:xfrm>
          <a:noFill/>
        </p:spPr>
      </p:pic>
      <p:pic>
        <p:nvPicPr>
          <p:cNvPr id="62467" name="Picture 6" descr="1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lum bright="30000" contrast="66000"/>
          </a:blip>
          <a:srcRect/>
          <a:stretch>
            <a:fillRect/>
          </a:stretch>
        </p:blipFill>
        <p:spPr>
          <a:xfrm>
            <a:off x="4837113" y="1600200"/>
            <a:ext cx="3660775" cy="4525963"/>
          </a:xfrm>
          <a:noFill/>
        </p:spPr>
      </p:pic>
      <p:sp>
        <p:nvSpPr>
          <p:cNvPr id="62468" name="Rectangle 10"/>
          <p:cNvSpPr>
            <a:spLocks noChangeArrowheads="1"/>
          </p:cNvSpPr>
          <p:nvPr/>
        </p:nvSpPr>
        <p:spPr bwMode="auto">
          <a:xfrm>
            <a:off x="228600" y="228600"/>
            <a:ext cx="86868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1" hangingPunct="1"/>
            <a:r>
              <a:rPr lang="en-GB" sz="2600" b="1" i="0"/>
              <a:t>visual appearances (shape and size) may be changed and complicated by the rocking back and forth of the knife in the wound or by twisting the blade</a:t>
            </a:r>
            <a:endParaRPr lang="en-US" sz="2600" b="1" i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6002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304800"/>
            <a:ext cx="8610600" cy="12954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sl-SI" sz="2800" b="1" dirty="0" smtClean="0"/>
              <a:t>DEPTH </a:t>
            </a:r>
            <a:r>
              <a:rPr lang="en-US" sz="2800" b="1" dirty="0" smtClean="0"/>
              <a:t> - t</a:t>
            </a:r>
            <a:r>
              <a:rPr lang="sl-SI" sz="2800" b="1" dirty="0" smtClean="0"/>
              <a:t>he depth of a stab wound may be important in attempting to </a:t>
            </a:r>
            <a:r>
              <a:rPr lang="en-US" sz="2800" b="1" dirty="0" smtClean="0">
                <a:solidFill>
                  <a:srgbClr val="FFFF00"/>
                </a:solidFill>
              </a:rPr>
              <a:t/>
            </a:r>
            <a:br>
              <a:rPr lang="en-US" sz="2800" b="1" dirty="0" smtClean="0">
                <a:solidFill>
                  <a:srgbClr val="FFFF00"/>
                </a:solidFill>
              </a:rPr>
            </a:br>
            <a:r>
              <a:rPr lang="sl-SI" sz="2800" b="1" dirty="0" smtClean="0"/>
              <a:t>assess the length of a missing weapon</a:t>
            </a:r>
            <a:r>
              <a:rPr lang="sl-SI" sz="2400" b="1" dirty="0" smtClean="0">
                <a:solidFill>
                  <a:srgbClr val="FFFF00"/>
                </a:solidFill>
              </a:rPr>
              <a:t> </a:t>
            </a:r>
            <a:endParaRPr lang="en-US" sz="2400" b="1" dirty="0" smtClean="0">
              <a:solidFill>
                <a:srgbClr val="FFFF00"/>
              </a:solidFill>
            </a:endParaRPr>
          </a:p>
        </p:txBody>
      </p:sp>
      <p:pic>
        <p:nvPicPr>
          <p:cNvPr id="64515" name="Picture 5" descr="1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lum bright="-18000" contrast="12000"/>
          </a:blip>
          <a:srcRect/>
          <a:stretch>
            <a:fillRect/>
          </a:stretch>
        </p:blipFill>
        <p:spPr>
          <a:xfrm>
            <a:off x="304800" y="1981200"/>
            <a:ext cx="6400800" cy="4514850"/>
          </a:xfrm>
          <a:noFill/>
        </p:spPr>
      </p:pic>
      <p:sp>
        <p:nvSpPr>
          <p:cNvPr id="64516" name="Rectangle 6"/>
          <p:cNvSpPr>
            <a:spLocks noChangeArrowheads="1"/>
          </p:cNvSpPr>
          <p:nvPr/>
        </p:nvSpPr>
        <p:spPr bwMode="auto">
          <a:xfrm>
            <a:off x="7010400" y="1905000"/>
            <a:ext cx="19050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1" hangingPunct="1"/>
            <a:r>
              <a:rPr lang="sl-SI" sz="2400" b="1" i="0"/>
              <a:t>the depth may be smaller than the true length of the blade   if the weapon was not stabbed with its full length</a:t>
            </a:r>
            <a:endParaRPr lang="en-US" sz="2400" b="1" i="0"/>
          </a:p>
        </p:txBody>
      </p:sp>
      <p:sp>
        <p:nvSpPr>
          <p:cNvPr id="64517" name="Line 7"/>
          <p:cNvSpPr>
            <a:spLocks noChangeShapeType="1"/>
          </p:cNvSpPr>
          <p:nvPr/>
        </p:nvSpPr>
        <p:spPr bwMode="auto">
          <a:xfrm flipH="1">
            <a:off x="6324600" y="2819400"/>
            <a:ext cx="914400" cy="0"/>
          </a:xfrm>
          <a:prstGeom prst="line">
            <a:avLst/>
          </a:prstGeom>
          <a:noFill/>
          <a:ln w="63500">
            <a:solidFill>
              <a:srgbClr val="00FFFF"/>
            </a:solidFill>
            <a:round/>
            <a:headEnd/>
            <a:tailEnd type="triangle" w="med" len="med"/>
          </a:ln>
        </p:spPr>
        <p:txBody>
          <a:bodyPr wrap="none"/>
          <a:lstStyle/>
          <a:p>
            <a:endParaRPr lang="en-US"/>
          </a:p>
        </p:txBody>
      </p:sp>
      <p:sp>
        <p:nvSpPr>
          <p:cNvPr id="896008" name="Line 8"/>
          <p:cNvSpPr>
            <a:spLocks noChangeShapeType="1"/>
          </p:cNvSpPr>
          <p:nvPr/>
        </p:nvSpPr>
        <p:spPr bwMode="auto">
          <a:xfrm>
            <a:off x="5486400" y="3429000"/>
            <a:ext cx="0" cy="762000"/>
          </a:xfrm>
          <a:prstGeom prst="line">
            <a:avLst/>
          </a:prstGeom>
          <a:noFill/>
          <a:ln w="63500">
            <a:solidFill>
              <a:srgbClr val="FF0000"/>
            </a:solidFill>
            <a:round/>
            <a:headEnd/>
            <a:tailEnd type="triangle" w="med" len="med"/>
          </a:ln>
        </p:spPr>
        <p:txBody>
          <a:bodyPr wrap="none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60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8960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6008" grpId="0" animBg="1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0"/>
            <a:ext cx="8686800" cy="1752600"/>
          </a:xfrm>
        </p:spPr>
        <p:txBody>
          <a:bodyPr/>
          <a:lstStyle/>
          <a:p>
            <a:pPr eaLnBrk="1" hangingPunct="1"/>
            <a:r>
              <a:rPr lang="sl-SI" sz="3000" b="1" smtClean="0"/>
              <a:t>the depth may be </a:t>
            </a:r>
            <a:r>
              <a:rPr lang="en-US" sz="3000" b="1" smtClean="0"/>
              <a:t>similar with </a:t>
            </a:r>
            <a:r>
              <a:rPr lang="sl-SI" sz="3000" b="1" smtClean="0"/>
              <a:t>the true length of the blade if the weapon </a:t>
            </a:r>
            <a:r>
              <a:rPr lang="en-US" sz="3000" b="1" smtClean="0"/>
              <a:t/>
            </a:r>
            <a:br>
              <a:rPr lang="en-US" sz="3000" b="1" smtClean="0"/>
            </a:br>
            <a:r>
              <a:rPr lang="sl-SI" sz="3000" b="1" smtClean="0"/>
              <a:t>was stabbed with its full length</a:t>
            </a:r>
            <a:endParaRPr lang="en-US" sz="3000" b="1" smtClean="0"/>
          </a:p>
        </p:txBody>
      </p:sp>
      <p:pic>
        <p:nvPicPr>
          <p:cNvPr id="65539" name="Picture 3" descr="1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lum bright="-18000" contrast="12000"/>
          </a:blip>
          <a:srcRect/>
          <a:stretch>
            <a:fillRect/>
          </a:stretch>
        </p:blipFill>
        <p:spPr>
          <a:xfrm>
            <a:off x="1363663" y="1600200"/>
            <a:ext cx="6416675" cy="4525963"/>
          </a:xfrm>
          <a:noFill/>
        </p:spPr>
      </p:pic>
      <p:sp>
        <p:nvSpPr>
          <p:cNvPr id="1094660" name="Line 4"/>
          <p:cNvSpPr>
            <a:spLocks noChangeShapeType="1"/>
          </p:cNvSpPr>
          <p:nvPr/>
        </p:nvSpPr>
        <p:spPr bwMode="auto">
          <a:xfrm>
            <a:off x="5181600" y="3429000"/>
            <a:ext cx="0" cy="2514600"/>
          </a:xfrm>
          <a:prstGeom prst="line">
            <a:avLst/>
          </a:prstGeom>
          <a:noFill/>
          <a:ln w="63500">
            <a:solidFill>
              <a:srgbClr val="FF0000"/>
            </a:solidFill>
            <a:round/>
            <a:headEnd/>
            <a:tailEnd type="triangle" w="med" len="med"/>
          </a:ln>
        </p:spPr>
        <p:txBody>
          <a:bodyPr wrap="none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4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0946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4660" grpId="0" animBg="1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0"/>
            <a:ext cx="8686800" cy="1752600"/>
          </a:xfrm>
        </p:spPr>
        <p:txBody>
          <a:bodyPr/>
          <a:lstStyle/>
          <a:p>
            <a:pPr eaLnBrk="1" hangingPunct="1"/>
            <a:r>
              <a:rPr lang="sl-SI" sz="2400" b="1" smtClean="0"/>
              <a:t>the depth may be greater than the true length of the blade - common in the abdomen and to a lesser extent in the chest, because the impact of a forceful stab may indent the abdominal or chest wall</a:t>
            </a:r>
            <a:endParaRPr lang="en-US" sz="2400" b="1" smtClean="0"/>
          </a:p>
        </p:txBody>
      </p:sp>
      <p:pic>
        <p:nvPicPr>
          <p:cNvPr id="66563" name="Picture 5" descr="1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lum bright="-18000" contrast="12000"/>
          </a:blip>
          <a:srcRect/>
          <a:stretch>
            <a:fillRect/>
          </a:stretch>
        </p:blipFill>
        <p:spPr>
          <a:xfrm>
            <a:off x="1363663" y="1600200"/>
            <a:ext cx="6416675" cy="4525963"/>
          </a:xfrm>
          <a:noFill/>
        </p:spPr>
      </p:pic>
      <p:sp>
        <p:nvSpPr>
          <p:cNvPr id="898058" name="Line 10"/>
          <p:cNvSpPr>
            <a:spLocks noChangeShapeType="1"/>
          </p:cNvSpPr>
          <p:nvPr/>
        </p:nvSpPr>
        <p:spPr bwMode="auto">
          <a:xfrm>
            <a:off x="1676400" y="3429000"/>
            <a:ext cx="76200" cy="3124200"/>
          </a:xfrm>
          <a:prstGeom prst="line">
            <a:avLst/>
          </a:prstGeom>
          <a:noFill/>
          <a:ln w="63500">
            <a:solidFill>
              <a:srgbClr val="FF0000"/>
            </a:solidFill>
            <a:round/>
            <a:headEnd/>
            <a:tailEnd type="triangle" w="med" len="med"/>
          </a:ln>
        </p:spPr>
        <p:txBody>
          <a:bodyPr wrap="none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8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898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8058" grpId="0" animBg="1"/>
    </p:bld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6" name="Picture 5" descr="05 ubodine"/>
          <p:cNvPicPr>
            <a:picLocks noGrp="1" noChangeAspect="1" noChangeArrowheads="1"/>
          </p:cNvPicPr>
          <p:nvPr>
            <p:ph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54038" y="277813"/>
            <a:ext cx="8035925" cy="5853112"/>
          </a:xfrm>
          <a:noFill/>
        </p:spPr>
      </p:pic>
      <p:sp>
        <p:nvSpPr>
          <p:cNvPr id="1024006" name="Line 6"/>
          <p:cNvSpPr>
            <a:spLocks noChangeShapeType="1"/>
          </p:cNvSpPr>
          <p:nvPr/>
        </p:nvSpPr>
        <p:spPr bwMode="auto">
          <a:xfrm>
            <a:off x="3429000" y="2590800"/>
            <a:ext cx="0" cy="2895600"/>
          </a:xfrm>
          <a:prstGeom prst="line">
            <a:avLst/>
          </a:prstGeom>
          <a:noFill/>
          <a:ln w="63500">
            <a:solidFill>
              <a:srgbClr val="FF0000"/>
            </a:solidFill>
            <a:round/>
            <a:headEnd/>
            <a:tailEnd type="triangle" w="med" len="med"/>
          </a:ln>
        </p:spPr>
        <p:txBody>
          <a:bodyPr wrap="none"/>
          <a:lstStyle/>
          <a:p>
            <a:endParaRPr lang="en-US"/>
          </a:p>
        </p:txBody>
      </p:sp>
      <p:sp>
        <p:nvSpPr>
          <p:cNvPr id="1024009" name="Line 9"/>
          <p:cNvSpPr>
            <a:spLocks noChangeShapeType="1"/>
          </p:cNvSpPr>
          <p:nvPr/>
        </p:nvSpPr>
        <p:spPr bwMode="auto">
          <a:xfrm>
            <a:off x="5334000" y="2590800"/>
            <a:ext cx="0" cy="3733800"/>
          </a:xfrm>
          <a:prstGeom prst="line">
            <a:avLst/>
          </a:prstGeom>
          <a:noFill/>
          <a:ln w="63500">
            <a:solidFill>
              <a:srgbClr val="FF0000"/>
            </a:solidFill>
            <a:round/>
            <a:headEnd/>
            <a:tailEnd type="triangle" w="med" len="med"/>
          </a:ln>
        </p:spPr>
        <p:txBody>
          <a:bodyPr wrap="none"/>
          <a:lstStyle/>
          <a:p>
            <a:endParaRPr lang="en-US"/>
          </a:p>
        </p:txBody>
      </p:sp>
      <p:sp>
        <p:nvSpPr>
          <p:cNvPr id="1024010" name="Rectangle 10"/>
          <p:cNvSpPr>
            <a:spLocks noChangeArrowheads="1"/>
          </p:cNvSpPr>
          <p:nvPr/>
        </p:nvSpPr>
        <p:spPr bwMode="auto">
          <a:xfrm>
            <a:off x="0" y="2590800"/>
            <a:ext cx="24384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1" hangingPunct="1">
              <a:lnSpc>
                <a:spcPct val="140000"/>
              </a:lnSpc>
            </a:pPr>
            <a:r>
              <a:rPr lang="en-US" sz="3000" b="1" i="0">
                <a:solidFill>
                  <a:srgbClr val="FF0000"/>
                </a:solidFill>
              </a:rPr>
              <a:t>t</a:t>
            </a:r>
            <a:r>
              <a:rPr lang="sl-SI" sz="3000" b="1" i="0">
                <a:solidFill>
                  <a:srgbClr val="FF0000"/>
                </a:solidFill>
              </a:rPr>
              <a:t>h</a:t>
            </a:r>
            <a:r>
              <a:rPr lang="en-US" sz="3000" b="1" i="0">
                <a:solidFill>
                  <a:srgbClr val="FF0000"/>
                </a:solidFill>
              </a:rPr>
              <a:t>e length of the blade</a:t>
            </a:r>
          </a:p>
        </p:txBody>
      </p:sp>
      <p:sp>
        <p:nvSpPr>
          <p:cNvPr id="1024011" name="Rectangle 11"/>
          <p:cNvSpPr>
            <a:spLocks noChangeArrowheads="1"/>
          </p:cNvSpPr>
          <p:nvPr/>
        </p:nvSpPr>
        <p:spPr bwMode="auto">
          <a:xfrm>
            <a:off x="6705600" y="1752600"/>
            <a:ext cx="2438400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1" hangingPunct="1">
              <a:lnSpc>
                <a:spcPct val="140000"/>
              </a:lnSpc>
            </a:pPr>
            <a:r>
              <a:rPr lang="en-US" sz="3000" b="1" i="0">
                <a:solidFill>
                  <a:srgbClr val="FF0000"/>
                </a:solidFill>
              </a:rPr>
              <a:t>the stab channel longer than the length of the blade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0240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240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240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10240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7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240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240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240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240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006" grpId="0" animBg="1"/>
      <p:bldP spid="1024009" grpId="0" animBg="1"/>
      <p:bldP spid="1024010" grpId="0"/>
      <p:bldP spid="1024011" grpId="0"/>
    </p:bld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10" name="Picture 2" descr="05 ubodine"/>
          <p:cNvPicPr>
            <a:picLocks noGrp="1" noChangeAspect="1" noChangeArrowheads="1"/>
          </p:cNvPicPr>
          <p:nvPr>
            <p:ph/>
          </p:nvPr>
        </p:nvPicPr>
        <p:blipFill>
          <a:blip r:embed="rId2" cstate="print"/>
          <a:srcRect l="44725"/>
          <a:stretch>
            <a:fillRect/>
          </a:stretch>
        </p:blipFill>
        <p:spPr>
          <a:xfrm>
            <a:off x="-609600" y="0"/>
            <a:ext cx="5203825" cy="6858000"/>
          </a:xfrm>
          <a:noFill/>
        </p:spPr>
      </p:pic>
      <p:sp>
        <p:nvSpPr>
          <p:cNvPr id="1181699" name="Line 3"/>
          <p:cNvSpPr>
            <a:spLocks noChangeShapeType="1"/>
          </p:cNvSpPr>
          <p:nvPr/>
        </p:nvSpPr>
        <p:spPr bwMode="auto">
          <a:xfrm>
            <a:off x="3048000" y="228600"/>
            <a:ext cx="0" cy="3124200"/>
          </a:xfrm>
          <a:prstGeom prst="line">
            <a:avLst/>
          </a:prstGeom>
          <a:noFill/>
          <a:ln w="63500">
            <a:solidFill>
              <a:srgbClr val="FF0000"/>
            </a:solidFill>
            <a:round/>
            <a:headEnd/>
            <a:tailEnd type="triangle" w="med" len="med"/>
          </a:ln>
        </p:spPr>
        <p:txBody>
          <a:bodyPr wrap="none"/>
          <a:lstStyle/>
          <a:p>
            <a:endParaRPr lang="en-US"/>
          </a:p>
        </p:txBody>
      </p:sp>
      <p:sp>
        <p:nvSpPr>
          <p:cNvPr id="68612" name="Rectangle 4"/>
          <p:cNvSpPr>
            <a:spLocks noChangeArrowheads="1"/>
          </p:cNvSpPr>
          <p:nvPr/>
        </p:nvSpPr>
        <p:spPr bwMode="auto">
          <a:xfrm>
            <a:off x="4648200" y="381000"/>
            <a:ext cx="44958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1" hangingPunct="1">
              <a:lnSpc>
                <a:spcPct val="140000"/>
              </a:lnSpc>
            </a:pPr>
            <a:r>
              <a:rPr lang="sl-SI" sz="3000" b="1" i="0"/>
              <a:t>there may be a bruise or abrasion on the surrounding skin, and this may even reproduce the pattern </a:t>
            </a:r>
            <a:r>
              <a:rPr lang="en-US" sz="3000" b="1" i="0"/>
              <a:t/>
            </a:r>
            <a:br>
              <a:rPr lang="en-US" sz="3000" b="1" i="0"/>
            </a:br>
            <a:r>
              <a:rPr lang="sl-SI" sz="3000" b="1" i="0"/>
              <a:t>of the guard hilt</a:t>
            </a:r>
            <a:endParaRPr lang="en-US" sz="3000" b="1" i="0"/>
          </a:p>
        </p:txBody>
      </p:sp>
      <p:sp>
        <p:nvSpPr>
          <p:cNvPr id="1181701" name="Oval 5"/>
          <p:cNvSpPr>
            <a:spLocks noChangeArrowheads="1"/>
          </p:cNvSpPr>
          <p:nvPr/>
        </p:nvSpPr>
        <p:spPr bwMode="auto">
          <a:xfrm>
            <a:off x="2438400" y="2971800"/>
            <a:ext cx="1143000" cy="762000"/>
          </a:xfrm>
          <a:prstGeom prst="ellipse">
            <a:avLst/>
          </a:prstGeom>
          <a:noFill/>
          <a:ln w="6350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1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181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1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181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81699" grpId="0" animBg="1"/>
      <p:bldP spid="1181701" grpId="0" animBg="1"/>
    </p:bld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4" name="Picture 5" descr="1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lum contrast="30000"/>
          </a:blip>
          <a:srcRect/>
          <a:stretch>
            <a:fillRect/>
          </a:stretch>
        </p:blipFill>
        <p:spPr>
          <a:xfrm>
            <a:off x="0" y="0"/>
            <a:ext cx="9144000" cy="6869113"/>
          </a:xfrm>
          <a:noFill/>
        </p:spPr>
      </p:pic>
      <p:sp>
        <p:nvSpPr>
          <p:cNvPr id="901127" name="Rectangle 7"/>
          <p:cNvSpPr>
            <a:spLocks noChangeArrowheads="1"/>
          </p:cNvSpPr>
          <p:nvPr/>
        </p:nvSpPr>
        <p:spPr bwMode="auto">
          <a:xfrm>
            <a:off x="304800" y="5715000"/>
            <a:ext cx="86868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1" hangingPunct="1"/>
            <a:r>
              <a:rPr lang="sl-SI" sz="3000" b="1" i="0">
                <a:solidFill>
                  <a:srgbClr val="FF3300"/>
                </a:solidFill>
              </a:rPr>
              <a:t>the short knife does not necessarily indicate</a:t>
            </a:r>
            <a:br>
              <a:rPr lang="sl-SI" sz="3000" b="1" i="0">
                <a:solidFill>
                  <a:srgbClr val="FF3300"/>
                </a:solidFill>
              </a:rPr>
            </a:br>
            <a:r>
              <a:rPr lang="sl-SI" sz="3000" b="1" i="0">
                <a:solidFill>
                  <a:srgbClr val="FF3300"/>
                </a:solidFill>
              </a:rPr>
              <a:t> a superficial wound</a:t>
            </a:r>
            <a:endParaRPr lang="en-US" sz="3000" i="0">
              <a:solidFill>
                <a:srgbClr val="FF3300"/>
              </a:solidFill>
            </a:endParaRPr>
          </a:p>
        </p:txBody>
      </p:sp>
      <p:sp>
        <p:nvSpPr>
          <p:cNvPr id="901128" name="Rectangle 8"/>
          <p:cNvSpPr>
            <a:spLocks noChangeArrowheads="1"/>
          </p:cNvSpPr>
          <p:nvPr/>
        </p:nvSpPr>
        <p:spPr bwMode="auto">
          <a:xfrm>
            <a:off x="304800" y="304800"/>
            <a:ext cx="86868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1" hangingPunct="1"/>
            <a:r>
              <a:rPr lang="en-US" sz="5000" b="1" i="0">
                <a:solidFill>
                  <a:srgbClr val="FF3300"/>
                </a:solidFill>
              </a:rPr>
              <a:t>WARNING</a:t>
            </a:r>
            <a:endParaRPr lang="en-US" sz="5000" i="0">
              <a:solidFill>
                <a:srgbClr val="FF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01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01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01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01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1127" grpId="0"/>
      <p:bldP spid="901128" grpId="0"/>
    </p:bld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2466" name="Rectangle 2"/>
          <p:cNvSpPr>
            <a:spLocks noGrp="1" noChangeArrowheads="1"/>
          </p:cNvSpPr>
          <p:nvPr>
            <p:ph idx="1"/>
          </p:nvPr>
        </p:nvSpPr>
        <p:spPr>
          <a:xfrm>
            <a:off x="457200" y="228600"/>
            <a:ext cx="8382000" cy="6400800"/>
          </a:xfrm>
        </p:spPr>
        <p:txBody>
          <a:bodyPr/>
          <a:lstStyle/>
          <a:p>
            <a:pPr marL="0" indent="0" algn="ctr" eaLnBrk="1" hangingPunct="1">
              <a:lnSpc>
                <a:spcPct val="110000"/>
              </a:lnSpc>
              <a:buFont typeface="Wingdings" pitchFamily="2" charset="2"/>
              <a:buNone/>
            </a:pPr>
            <a:r>
              <a:rPr lang="sl-SI" sz="3000" b="1" smtClean="0"/>
              <a:t>DIRECTION </a:t>
            </a:r>
          </a:p>
          <a:p>
            <a:pPr marL="0" indent="0" algn="just" eaLnBrk="1" hangingPunct="1">
              <a:lnSpc>
                <a:spcPct val="110000"/>
              </a:lnSpc>
              <a:buFont typeface="Wingdings" pitchFamily="2" charset="2"/>
              <a:buNone/>
            </a:pPr>
            <a:endParaRPr lang="en-US" sz="3000" b="1" smtClean="0"/>
          </a:p>
          <a:p>
            <a:pPr marL="0" indent="0" algn="just" eaLnBrk="1" hangingPunct="1">
              <a:lnSpc>
                <a:spcPct val="110000"/>
              </a:lnSpc>
              <a:buFont typeface="Wingdings" pitchFamily="2" charset="2"/>
              <a:buNone/>
            </a:pPr>
            <a:r>
              <a:rPr lang="en-US" sz="3000" b="1" smtClean="0"/>
              <a:t>t</a:t>
            </a:r>
            <a:r>
              <a:rPr lang="sl-SI" sz="3000" b="1" smtClean="0"/>
              <a:t>he direction of a stab wound is examined in sequence from the surface downwards, and damage to deep structures and organs with the position of the surface wound </a:t>
            </a:r>
          </a:p>
          <a:p>
            <a:pPr marL="0" indent="0" algn="just" eaLnBrk="1" hangingPunct="1">
              <a:lnSpc>
                <a:spcPct val="110000"/>
              </a:lnSpc>
              <a:buFont typeface="Wingdings" pitchFamily="2" charset="2"/>
              <a:buNone/>
            </a:pPr>
            <a:endParaRPr lang="en-US" sz="3000" b="1" smtClean="0"/>
          </a:p>
          <a:p>
            <a:pPr marL="0" indent="0" algn="just" eaLnBrk="1" hangingPunct="1">
              <a:lnSpc>
                <a:spcPct val="110000"/>
              </a:lnSpc>
              <a:buFont typeface="Wingdings" pitchFamily="2" charset="2"/>
              <a:buNone/>
            </a:pPr>
            <a:r>
              <a:rPr lang="sl-SI" sz="3000" b="1" smtClean="0"/>
              <a:t>possible differences in the position of internal organs as measured on autopsy in a supine body, compared with their position in the living body, often in the upright posture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24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024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024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ChangeArrowheads="1"/>
          </p:cNvSpPr>
          <p:nvPr/>
        </p:nvSpPr>
        <p:spPr bwMode="auto">
          <a:xfrm>
            <a:off x="304800" y="1524000"/>
            <a:ext cx="39624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1" hangingPunct="1"/>
            <a:r>
              <a:rPr lang="en-US" sz="3000" b="1" i="0"/>
              <a:t>some parts of the body may be completely penetrated </a:t>
            </a:r>
            <a:r>
              <a:rPr lang="en-US" sz="3000" b="1" i="0">
                <a:solidFill>
                  <a:srgbClr val="FFFF00"/>
                </a:solidFill>
              </a:rPr>
              <a:t/>
            </a:r>
            <a:br>
              <a:rPr lang="en-US" sz="3000" b="1" i="0">
                <a:solidFill>
                  <a:srgbClr val="FFFF00"/>
                </a:solidFill>
              </a:rPr>
            </a:br>
            <a:r>
              <a:rPr lang="en-US" sz="3000" b="1" i="0"/>
              <a:t>through and through wound</a:t>
            </a:r>
          </a:p>
        </p:txBody>
      </p:sp>
      <p:pic>
        <p:nvPicPr>
          <p:cNvPr id="73731" name="Picture 6" descr="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560888" y="0"/>
            <a:ext cx="4583112" cy="685800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228600"/>
            <a:ext cx="8686800" cy="2057400"/>
          </a:xfrm>
        </p:spPr>
        <p:txBody>
          <a:bodyPr/>
          <a:lstStyle/>
          <a:p>
            <a:pPr eaLnBrk="1" hangingPunct="1"/>
            <a:r>
              <a:rPr lang="en-US" sz="2800" b="1" smtClean="0"/>
              <a:t>m</a:t>
            </a:r>
            <a:r>
              <a:rPr lang="sl-SI" sz="2800" b="1" smtClean="0"/>
              <a:t>any of them penetrate not only the skin and subcutaneous tissues, but also enter vital deep structures and injure deep internal organs </a:t>
            </a:r>
            <a:r>
              <a:rPr lang="en-US" sz="2800" b="1" smtClean="0"/>
              <a:t/>
            </a:r>
            <a:br>
              <a:rPr lang="en-US" sz="2800" b="1" smtClean="0"/>
            </a:br>
            <a:r>
              <a:rPr lang="sl-SI" sz="2800" b="1" smtClean="0"/>
              <a:t>(brain, lungs, heart, liver, spleen, intestines) </a:t>
            </a:r>
            <a:endParaRPr lang="en-US" sz="2800" b="1" smtClean="0"/>
          </a:p>
        </p:txBody>
      </p:sp>
      <p:pic>
        <p:nvPicPr>
          <p:cNvPr id="76803" name="Picture 7" descr="5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lum bright="24000" contrast="24000"/>
          </a:blip>
          <a:srcRect r="7692"/>
          <a:stretch>
            <a:fillRect/>
          </a:stretch>
        </p:blipFill>
        <p:spPr>
          <a:xfrm>
            <a:off x="228600" y="2547938"/>
            <a:ext cx="5486400" cy="3409950"/>
          </a:xfrm>
          <a:noFill/>
        </p:spPr>
      </p:pic>
      <p:sp>
        <p:nvSpPr>
          <p:cNvPr id="76804" name="Rectangle 8"/>
          <p:cNvSpPr>
            <a:spLocks noChangeArrowheads="1"/>
          </p:cNvSpPr>
          <p:nvPr/>
        </p:nvSpPr>
        <p:spPr bwMode="auto">
          <a:xfrm>
            <a:off x="5867400" y="2819400"/>
            <a:ext cx="3276600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22238" indent="-122238" eaLnBrk="1" hangingPunct="1">
              <a:lnSpc>
                <a:spcPct val="130000"/>
              </a:lnSpc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§"/>
            </a:pPr>
            <a:r>
              <a:rPr lang="sl-SI" sz="2400" b="1" i="0"/>
              <a:t>bleeding</a:t>
            </a:r>
            <a:endParaRPr lang="en-US" sz="2400" b="1" i="0"/>
          </a:p>
          <a:p>
            <a:pPr marL="122238" indent="-122238" eaLnBrk="1" hangingPunct="1">
              <a:lnSpc>
                <a:spcPct val="130000"/>
              </a:lnSpc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§"/>
            </a:pPr>
            <a:r>
              <a:rPr lang="en-US" sz="2400" b="1" i="0"/>
              <a:t>cardiac tamponade</a:t>
            </a:r>
          </a:p>
          <a:p>
            <a:pPr marL="122238" indent="-122238" eaLnBrk="1" hangingPunct="1">
              <a:lnSpc>
                <a:spcPct val="130000"/>
              </a:lnSpc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§"/>
            </a:pPr>
            <a:r>
              <a:rPr lang="sl-SI" sz="2400" b="1" i="0"/>
              <a:t>air embolism</a:t>
            </a:r>
            <a:endParaRPr lang="en-US" sz="2400" b="1" i="0"/>
          </a:p>
          <a:p>
            <a:pPr marL="122238" indent="-122238" eaLnBrk="1" hangingPunct="1">
              <a:lnSpc>
                <a:spcPct val="130000"/>
              </a:lnSpc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§"/>
            </a:pPr>
            <a:r>
              <a:rPr lang="en-US" sz="2400" b="1" i="0"/>
              <a:t>p</a:t>
            </a:r>
            <a:r>
              <a:rPr lang="sl-SI" sz="2400" b="1" i="0"/>
              <a:t>neumothorax</a:t>
            </a:r>
            <a:endParaRPr lang="en-US" sz="2400" b="1" i="0"/>
          </a:p>
          <a:p>
            <a:pPr marL="122238" indent="-122238" eaLnBrk="1" hangingPunct="1">
              <a:lnSpc>
                <a:spcPct val="130000"/>
              </a:lnSpc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§"/>
            </a:pPr>
            <a:r>
              <a:rPr lang="sl-SI" sz="2400" b="1" i="0"/>
              <a:t>peritonitis</a:t>
            </a:r>
            <a:endParaRPr lang="en-US" sz="2400" b="1" i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669A6D0A-854B-441A-84F4-549F80DFCFB8}" type="slidenum">
              <a:rPr lang="en-US" smtClean="0"/>
              <a:pPr/>
              <a:t>9</a:t>
            </a:fld>
            <a:endParaRPr lang="en-US" smtClean="0"/>
          </a:p>
        </p:txBody>
      </p:sp>
      <p:sp>
        <p:nvSpPr>
          <p:cNvPr id="307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b="1" i="1" dirty="0" smtClean="0"/>
              <a:t>ABRASIONS</a:t>
            </a:r>
            <a:r>
              <a:rPr lang="en-US" b="1" dirty="0" smtClean="0">
                <a:solidFill>
                  <a:srgbClr val="008000"/>
                </a:solidFill>
              </a:rPr>
              <a:t> </a:t>
            </a:r>
          </a:p>
        </p:txBody>
      </p:sp>
      <p:sp>
        <p:nvSpPr>
          <p:cNvPr id="30724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>
              <a:buClr>
                <a:srgbClr val="008000"/>
              </a:buClr>
              <a:buFont typeface="Wingdings" pitchFamily="2" charset="2"/>
              <a:buNone/>
            </a:pPr>
            <a:r>
              <a:rPr lang="en-US" b="1" dirty="0" smtClean="0">
                <a:solidFill>
                  <a:srgbClr val="008000"/>
                </a:solidFill>
                <a:cs typeface="Times New Roman" pitchFamily="18" charset="0"/>
              </a:rPr>
              <a:t>    </a:t>
            </a:r>
            <a:r>
              <a:rPr lang="en-US" b="1" dirty="0" smtClean="0">
                <a:cs typeface="Times New Roman" pitchFamily="18" charset="0"/>
              </a:rPr>
              <a:t>Abrasions may be produced when the skin is scraped across an object of surface, such as when a pedestrian is struck by a car and slides across the road surface. </a:t>
            </a:r>
            <a:endParaRPr lang="en-US" b="1" dirty="0" smtClean="0"/>
          </a:p>
          <a:p>
            <a:endParaRPr lang="en-US" b="1" dirty="0" smtClean="0">
              <a:solidFill>
                <a:srgbClr val="008000"/>
              </a:solidFill>
            </a:endParaRPr>
          </a:p>
        </p:txBody>
      </p:sp>
      <p:sp>
        <p:nvSpPr>
          <p:cNvPr id="30725" name="Rectangle 4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endParaRPr lang="en-US" smtClean="0"/>
          </a:p>
        </p:txBody>
      </p:sp>
      <p:pic>
        <p:nvPicPr>
          <p:cNvPr id="30726" name="Picture 5" descr="C:\Documents and Settings\Snezana\My Documents\My Pictures\ISM SLIKE\excor.tif"/>
          <p:cNvPicPr>
            <a:picLocks noChangeAspect="1" noChangeArrowheads="1"/>
          </p:cNvPicPr>
          <p:nvPr/>
        </p:nvPicPr>
        <p:blipFill>
          <a:blip r:embed="rId2" cstate="print"/>
          <a:srcRect l="11320" t="52812" r="22641"/>
          <a:stretch>
            <a:fillRect/>
          </a:stretch>
        </p:blipFill>
        <p:spPr bwMode="auto">
          <a:xfrm>
            <a:off x="4953000" y="1828800"/>
            <a:ext cx="3835400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ChangeArrowheads="1"/>
          </p:cNvSpPr>
          <p:nvPr>
            <p:ph idx="1"/>
          </p:nvPr>
        </p:nvSpPr>
        <p:spPr>
          <a:xfrm>
            <a:off x="304800" y="228600"/>
            <a:ext cx="8610600" cy="2667000"/>
          </a:xfrm>
        </p:spPr>
        <p:txBody>
          <a:bodyPr/>
          <a:lstStyle/>
          <a:p>
            <a:pPr marL="231775" indent="-231775" algn="ctr" eaLnBrk="1" hangingPunct="1">
              <a:buFont typeface="Wingdings" pitchFamily="2" charset="2"/>
              <a:buNone/>
            </a:pPr>
            <a:r>
              <a:rPr lang="en-GB" sz="3000" b="1" smtClean="0"/>
              <a:t>CLASSIFICATION OF INCISED WOUNDS</a:t>
            </a:r>
          </a:p>
          <a:p>
            <a:pPr marL="231775" indent="-231775" eaLnBrk="1" hangingPunct="1">
              <a:lnSpc>
                <a:spcPct val="0"/>
              </a:lnSpc>
              <a:buFont typeface="Wingdings" pitchFamily="2" charset="2"/>
              <a:buNone/>
            </a:pPr>
            <a:endParaRPr lang="en-US" sz="3000" b="1" i="1" smtClean="0">
              <a:solidFill>
                <a:srgbClr val="FFFF00"/>
              </a:solidFill>
            </a:endParaRPr>
          </a:p>
          <a:p>
            <a:pPr marL="231775" indent="-231775" algn="ctr" eaLnBrk="1" hangingPunct="1">
              <a:buFont typeface="Wingdings" pitchFamily="2" charset="2"/>
              <a:buNone/>
            </a:pPr>
            <a:r>
              <a:rPr lang="sl-SI" sz="3000" b="1" i="1" smtClean="0"/>
              <a:t>THERAPEUTIC OR OPERATIVE WOUNDS</a:t>
            </a:r>
            <a:endParaRPr lang="sl-SI" sz="3000" b="1" smtClean="0"/>
          </a:p>
          <a:p>
            <a:pPr marL="231775" indent="-231775" eaLnBrk="1" hangingPunct="1">
              <a:buFont typeface="Wingdings" pitchFamily="2" charset="2"/>
              <a:buNone/>
            </a:pPr>
            <a:r>
              <a:rPr lang="sl-SI" sz="3000" b="1" smtClean="0">
                <a:solidFill>
                  <a:srgbClr val="FFFF00"/>
                </a:solidFill>
              </a:rPr>
              <a:t> </a:t>
            </a:r>
            <a:r>
              <a:rPr lang="en-US" sz="3000" b="1" smtClean="0">
                <a:solidFill>
                  <a:srgbClr val="FFFF00"/>
                </a:solidFill>
              </a:rPr>
              <a:t> </a:t>
            </a:r>
            <a:r>
              <a:rPr lang="sl-SI" sz="3000" b="1" smtClean="0"/>
              <a:t>surgical incision, incised wound for drainage, needle puncture </a:t>
            </a:r>
            <a:r>
              <a:rPr lang="sl-SI" sz="2800" b="1" smtClean="0"/>
              <a:t>(smooth margins</a:t>
            </a:r>
            <a:r>
              <a:rPr lang="en-US" sz="2800" b="1" smtClean="0"/>
              <a:t>,</a:t>
            </a:r>
            <a:r>
              <a:rPr lang="sl-SI" sz="2800" b="1" smtClean="0"/>
              <a:t> and acute angles,  fixed by surgical stitches)</a:t>
            </a:r>
            <a:endParaRPr lang="en-US" sz="2800" b="1" i="1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/>
          <p:cNvSpPr>
            <a:spLocks noGrp="1" noChangeArrowheads="1"/>
          </p:cNvSpPr>
          <p:nvPr>
            <p:ph idx="1"/>
          </p:nvPr>
        </p:nvSpPr>
        <p:spPr>
          <a:xfrm>
            <a:off x="457200" y="228600"/>
            <a:ext cx="8382000" cy="6400800"/>
          </a:xfrm>
        </p:spPr>
        <p:txBody>
          <a:bodyPr/>
          <a:lstStyle/>
          <a:p>
            <a:pPr marL="231775" indent="-231775" algn="ctr" eaLnBrk="1" hangingPunct="1">
              <a:buFont typeface="Wingdings" pitchFamily="2" charset="2"/>
              <a:buNone/>
            </a:pPr>
            <a:r>
              <a:rPr lang="sl-SI" sz="3400" b="1" i="1" smtClean="0"/>
              <a:t>ACCIDENTAL WOUNDS</a:t>
            </a:r>
            <a:endParaRPr lang="sl-SI" sz="3400" b="1" smtClean="0"/>
          </a:p>
          <a:p>
            <a:pPr marL="231775" indent="-231775" eaLnBrk="1" hangingPunct="1">
              <a:buFontTx/>
              <a:buChar char="-"/>
            </a:pPr>
            <a:r>
              <a:rPr lang="sl-SI" sz="3400" b="1" smtClean="0"/>
              <a:t>unintentional cut or stab (household, traffic or industrial</a:t>
            </a:r>
            <a:r>
              <a:rPr lang="en-US" sz="3400" b="1" smtClean="0"/>
              <a:t> </a:t>
            </a:r>
            <a:r>
              <a:rPr lang="sl-SI" sz="3400" b="1" smtClean="0"/>
              <a:t>accidents) - rarely fatal </a:t>
            </a:r>
            <a:endParaRPr lang="en-US" sz="3400" b="1" smtClean="0"/>
          </a:p>
          <a:p>
            <a:pPr marL="231775" indent="-231775" eaLnBrk="1" hangingPunct="1">
              <a:lnSpc>
                <a:spcPct val="80000"/>
              </a:lnSpc>
              <a:buFontTx/>
              <a:buChar char="-"/>
            </a:pPr>
            <a:endParaRPr lang="sl-SI" sz="3400" b="1" smtClean="0"/>
          </a:p>
          <a:p>
            <a:pPr marL="231775" indent="-231775" eaLnBrk="1" hangingPunct="1">
              <a:buFontTx/>
              <a:buChar char="-"/>
            </a:pPr>
            <a:r>
              <a:rPr lang="sl-SI" sz="3400" b="1" smtClean="0"/>
              <a:t>impact by sharp objects - a fragment of glass or metal</a:t>
            </a:r>
            <a:endParaRPr lang="en-US" sz="3400" b="1" smtClean="0"/>
          </a:p>
          <a:p>
            <a:pPr marL="231775" indent="-231775" eaLnBrk="1" hangingPunct="1">
              <a:lnSpc>
                <a:spcPct val="70000"/>
              </a:lnSpc>
              <a:buFontTx/>
              <a:buChar char="-"/>
            </a:pPr>
            <a:endParaRPr lang="en-US" sz="3400" b="1" smtClean="0"/>
          </a:p>
          <a:p>
            <a:pPr marL="231775" indent="-231775" eaLnBrk="1" hangingPunct="1">
              <a:buFontTx/>
              <a:buChar char="-"/>
            </a:pPr>
            <a:r>
              <a:rPr lang="en-US" sz="3400" b="1" smtClean="0"/>
              <a:t>previously – in butchers - typical accidental stabbing of the tie with cutting of the femoral artery </a:t>
            </a:r>
            <a:endParaRPr lang="sl-SI" sz="3400" b="1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2706" name="Rectangle 2"/>
          <p:cNvSpPr>
            <a:spLocks noGrp="1" noChangeArrowheads="1"/>
          </p:cNvSpPr>
          <p:nvPr>
            <p:ph idx="1"/>
          </p:nvPr>
        </p:nvSpPr>
        <p:spPr>
          <a:xfrm>
            <a:off x="457200" y="228600"/>
            <a:ext cx="8382000" cy="6400800"/>
          </a:xfrm>
        </p:spPr>
        <p:txBody>
          <a:bodyPr/>
          <a:lstStyle/>
          <a:p>
            <a:pPr marL="231775" indent="-231775" algn="ctr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sl-SI" b="1" i="1" smtClean="0"/>
              <a:t>SUICIDAL WOUNDS</a:t>
            </a:r>
          </a:p>
          <a:p>
            <a:pPr marL="231775" indent="-231775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sl-SI" b="1" i="1" smtClean="0"/>
              <a:t>- </a:t>
            </a:r>
            <a:r>
              <a:rPr lang="sl-SI" b="1" smtClean="0"/>
              <a:t>multiple and parallel,  in the same area</a:t>
            </a:r>
            <a:r>
              <a:rPr lang="en-US" b="1" smtClean="0"/>
              <a:t>,</a:t>
            </a:r>
            <a:r>
              <a:rPr lang="sl-SI" b="1" smtClean="0"/>
              <a:t> accessible for the hand holding a weapon</a:t>
            </a:r>
          </a:p>
          <a:p>
            <a:pPr marL="231775" indent="-231775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sl-SI" b="1" smtClean="0"/>
              <a:t>- sites of election </a:t>
            </a:r>
          </a:p>
          <a:p>
            <a:pPr marL="231775" indent="-231775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b="1" smtClean="0"/>
              <a:t>		</a:t>
            </a:r>
            <a:r>
              <a:rPr lang="sl-SI" b="1" smtClean="0"/>
              <a:t>slashes: forearms, neck</a:t>
            </a:r>
          </a:p>
          <a:p>
            <a:pPr marL="231775" indent="-231775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b="1" smtClean="0"/>
              <a:t>		</a:t>
            </a:r>
            <a:r>
              <a:rPr lang="sl-SI" b="1" smtClean="0"/>
              <a:t>stabs:</a:t>
            </a:r>
            <a:r>
              <a:rPr lang="en-US" b="1" smtClean="0"/>
              <a:t> </a:t>
            </a:r>
            <a:r>
              <a:rPr lang="sl-SI" b="1" smtClean="0"/>
              <a:t>anterior surface of the chest or </a:t>
            </a:r>
            <a:r>
              <a:rPr lang="en-US" b="1" smtClean="0"/>
              <a:t>		    </a:t>
            </a:r>
            <a:r>
              <a:rPr lang="sl-SI" b="1" smtClean="0"/>
              <a:t>the abdomen</a:t>
            </a:r>
          </a:p>
          <a:p>
            <a:pPr marL="231775" indent="-231775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sl-SI" b="1" smtClean="0"/>
              <a:t>- tentative or hesitation wounds - superficial, in the vicinity of the deeper wounds </a:t>
            </a:r>
          </a:p>
          <a:p>
            <a:pPr marL="231775" indent="-231775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sl-SI" b="1" smtClean="0"/>
              <a:t>- the clothing is usually locally taken off</a:t>
            </a:r>
            <a:endParaRPr lang="sl-SI" b="1" i="1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27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27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27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270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1270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1270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270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1270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1270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270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1270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1270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270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1270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1270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0578" name="Rectangle 2"/>
          <p:cNvSpPr>
            <a:spLocks noGrp="1" noChangeArrowheads="1"/>
          </p:cNvSpPr>
          <p:nvPr>
            <p:ph idx="1"/>
          </p:nvPr>
        </p:nvSpPr>
        <p:spPr>
          <a:xfrm>
            <a:off x="457200" y="228600"/>
            <a:ext cx="8382000" cy="6400800"/>
          </a:xfrm>
        </p:spPr>
        <p:txBody>
          <a:bodyPr/>
          <a:lstStyle/>
          <a:p>
            <a:pPr marL="231775" indent="-231775" algn="ctr" eaLnBrk="1" hangingPunct="1">
              <a:buFont typeface="Wingdings" pitchFamily="2" charset="2"/>
              <a:buNone/>
            </a:pPr>
            <a:r>
              <a:rPr lang="sl-SI" b="1" i="1" smtClean="0"/>
              <a:t>HOMICIDAL WOUNDS</a:t>
            </a:r>
            <a:endParaRPr lang="sl-SI" b="1" smtClean="0"/>
          </a:p>
          <a:p>
            <a:pPr marL="231775" indent="-231775" eaLnBrk="1" hangingPunct="1">
              <a:buFont typeface="Wingdings" pitchFamily="2" charset="2"/>
              <a:buNone/>
            </a:pPr>
            <a:endParaRPr lang="en-US" b="1" smtClean="0"/>
          </a:p>
          <a:p>
            <a:pPr marL="231775" indent="-231775" eaLnBrk="1" hangingPunct="1">
              <a:buFont typeface="Wingdings" pitchFamily="2" charset="2"/>
              <a:buNone/>
            </a:pPr>
            <a:r>
              <a:rPr lang="sl-SI" b="1" smtClean="0"/>
              <a:t>- multiple, all over the body, sometimes mutilating</a:t>
            </a:r>
          </a:p>
          <a:p>
            <a:pPr marL="231775" indent="-231775" eaLnBrk="1" hangingPunct="1">
              <a:buFont typeface="Wingdings" pitchFamily="2" charset="2"/>
              <a:buNone/>
            </a:pPr>
            <a:endParaRPr lang="en-US" b="1" smtClean="0"/>
          </a:p>
          <a:p>
            <a:pPr marL="231775" indent="-231775" eaLnBrk="1" hangingPunct="1">
              <a:buFont typeface="Wingdings" pitchFamily="2" charset="2"/>
              <a:buNone/>
            </a:pPr>
            <a:r>
              <a:rPr lang="sl-SI" b="1" smtClean="0"/>
              <a:t>- inaccessible areas</a:t>
            </a:r>
          </a:p>
          <a:p>
            <a:pPr marL="231775" indent="-231775" eaLnBrk="1" hangingPunct="1">
              <a:buFont typeface="Wingdings" pitchFamily="2" charset="2"/>
              <a:buNone/>
            </a:pPr>
            <a:endParaRPr lang="en-US" b="1" smtClean="0"/>
          </a:p>
          <a:p>
            <a:pPr marL="231775" indent="-231775" eaLnBrk="1" hangingPunct="1">
              <a:buFont typeface="Wingdings" pitchFamily="2" charset="2"/>
              <a:buNone/>
            </a:pPr>
            <a:r>
              <a:rPr lang="sl-SI" b="1" smtClean="0"/>
              <a:t>- through the clothing</a:t>
            </a:r>
          </a:p>
          <a:p>
            <a:pPr marL="231775" indent="-231775" eaLnBrk="1" hangingPunct="1">
              <a:buFont typeface="Wingdings" pitchFamily="2" charset="2"/>
              <a:buNone/>
            </a:pPr>
            <a:endParaRPr lang="en-US" b="1" smtClean="0"/>
          </a:p>
          <a:p>
            <a:pPr marL="231775" indent="-231775" eaLnBrk="1" hangingPunct="1">
              <a:buFont typeface="Wingdings" pitchFamily="2" charset="2"/>
              <a:buNone/>
            </a:pPr>
            <a:r>
              <a:rPr lang="sl-SI" b="1" smtClean="0"/>
              <a:t>- defence wounds may be found</a:t>
            </a:r>
            <a:r>
              <a:rPr lang="sl-SI" smtClean="0"/>
              <a:t>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057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057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057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057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2057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2057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057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2057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2057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2"/>
          <p:cNvSpPr>
            <a:spLocks noGrp="1" noChangeArrowheads="1"/>
          </p:cNvSpPr>
          <p:nvPr>
            <p:ph idx="1"/>
          </p:nvPr>
        </p:nvSpPr>
        <p:spPr>
          <a:xfrm>
            <a:off x="457200" y="228600"/>
            <a:ext cx="8382000" cy="6400800"/>
          </a:xfrm>
        </p:spPr>
        <p:txBody>
          <a:bodyPr/>
          <a:lstStyle/>
          <a:p>
            <a:pPr marL="0" indent="0" algn="ctr" eaLnBrk="1" hangingPunct="1">
              <a:buFont typeface="Wingdings" pitchFamily="2" charset="2"/>
              <a:buNone/>
            </a:pPr>
            <a:endParaRPr lang="en-GB" b="1" smtClean="0"/>
          </a:p>
          <a:p>
            <a:pPr marL="0" indent="0" algn="ctr" eaLnBrk="1" hangingPunct="1">
              <a:buFont typeface="Wingdings" pitchFamily="2" charset="2"/>
              <a:buNone/>
            </a:pPr>
            <a:r>
              <a:rPr lang="en-GB" b="1" smtClean="0"/>
              <a:t>DEFENCE WOUNDS</a:t>
            </a:r>
          </a:p>
          <a:p>
            <a:pPr marL="0" indent="0" eaLnBrk="1" hangingPunct="1">
              <a:lnSpc>
                <a:spcPct val="60000"/>
              </a:lnSpc>
              <a:buFont typeface="Wingdings" pitchFamily="2" charset="2"/>
              <a:buNone/>
            </a:pPr>
            <a:endParaRPr lang="en-US" b="1" smtClean="0"/>
          </a:p>
          <a:p>
            <a:pPr marL="0" indent="0" algn="just" eaLnBrk="1" hangingPunct="1">
              <a:lnSpc>
                <a:spcPct val="0"/>
              </a:lnSpc>
              <a:buFont typeface="Wingdings" pitchFamily="2" charset="2"/>
              <a:buNone/>
            </a:pPr>
            <a:endParaRPr lang="en-US" b="1" smtClean="0"/>
          </a:p>
          <a:p>
            <a:pPr marL="0" indent="0" algn="just" eaLnBrk="1" hangingPunct="1">
              <a:buFont typeface="Wingdings" pitchFamily="2" charset="2"/>
              <a:buNone/>
            </a:pPr>
            <a:endParaRPr lang="en-US" b="1" smtClean="0"/>
          </a:p>
          <a:p>
            <a:pPr marL="0" indent="0" algn="just" eaLnBrk="1" hangingPunct="1">
              <a:lnSpc>
                <a:spcPct val="190000"/>
              </a:lnSpc>
              <a:buFont typeface="Wingdings" pitchFamily="2" charset="2"/>
              <a:buNone/>
            </a:pPr>
            <a:r>
              <a:rPr lang="sl-SI" b="1" smtClean="0"/>
              <a:t>result </a:t>
            </a:r>
            <a:r>
              <a:rPr lang="en-US" b="1" smtClean="0"/>
              <a:t>o</a:t>
            </a:r>
            <a:r>
              <a:rPr lang="sl-SI" b="1" smtClean="0"/>
              <a:t>f the immediate and instinctive reaction of the victim to protect or save himself </a:t>
            </a:r>
          </a:p>
          <a:p>
            <a:pPr marL="0" indent="0" algn="just" eaLnBrk="1" hangingPunct="1">
              <a:buFont typeface="Wingdings" pitchFamily="2" charset="2"/>
              <a:buNone/>
            </a:pPr>
            <a:endParaRPr lang="en-US" b="1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Rectangle 6"/>
          <p:cNvSpPr>
            <a:spLocks noGrp="1" noChangeArrowheads="1"/>
          </p:cNvSpPr>
          <p:nvPr>
            <p:ph type="title"/>
          </p:nvPr>
        </p:nvSpPr>
        <p:spPr>
          <a:xfrm>
            <a:off x="304800" y="685800"/>
            <a:ext cx="4191000" cy="5410200"/>
          </a:xfrm>
          <a:noFill/>
        </p:spPr>
        <p:txBody>
          <a:bodyPr/>
          <a:lstStyle/>
          <a:p>
            <a:pPr eaLnBrk="1" hangingPunct="1"/>
            <a:r>
              <a:rPr lang="en-US" sz="3200" b="1" smtClean="0"/>
              <a:t>S</a:t>
            </a:r>
            <a:r>
              <a:rPr lang="sl-SI" sz="3200" b="1" smtClean="0"/>
              <a:t>EIZING THE WEAPON</a:t>
            </a:r>
            <a:r>
              <a:rPr lang="en-US" sz="3200" b="1" smtClean="0"/>
              <a:t/>
            </a:r>
            <a:br>
              <a:rPr lang="en-US" sz="3200" b="1" smtClean="0"/>
            </a:br>
            <a:r>
              <a:rPr lang="sl-SI" sz="3200" b="1" smtClean="0"/>
              <a:t> </a:t>
            </a:r>
            <a:r>
              <a:rPr lang="en-US" sz="3200" b="1" smtClean="0"/>
              <a:t/>
            </a:r>
            <a:br>
              <a:rPr lang="en-US" sz="3200" b="1" smtClean="0"/>
            </a:br>
            <a:r>
              <a:rPr lang="sl-SI" sz="3200" b="1" smtClean="0"/>
              <a:t>fingers are closed around the blade, </a:t>
            </a:r>
            <a:r>
              <a:rPr lang="en-US" sz="3200" b="1" smtClean="0"/>
              <a:t/>
            </a:r>
            <a:br>
              <a:rPr lang="en-US" sz="3200" b="1" smtClean="0"/>
            </a:br>
            <a:r>
              <a:rPr lang="sl-SI" sz="3200" b="1" smtClean="0"/>
              <a:t>its withdrawal cuts across the flexures of the phalanges</a:t>
            </a:r>
            <a:r>
              <a:rPr lang="en-US" sz="3200" b="1" smtClean="0"/>
              <a:t/>
            </a:r>
            <a:br>
              <a:rPr lang="en-US" sz="3200" b="1" smtClean="0"/>
            </a:br>
            <a:r>
              <a:rPr lang="en-US" sz="3200" b="1" smtClean="0"/>
              <a:t>or the palm</a:t>
            </a:r>
            <a:r>
              <a:rPr lang="en-US" sz="3200" b="1" smtClean="0">
                <a:solidFill>
                  <a:srgbClr val="FFFF00"/>
                </a:solidFill>
              </a:rPr>
              <a:t/>
            </a:r>
            <a:br>
              <a:rPr lang="en-US" sz="3200" b="1" smtClean="0">
                <a:solidFill>
                  <a:srgbClr val="FFFF00"/>
                </a:solidFill>
              </a:rPr>
            </a:br>
            <a:endParaRPr lang="sl-SI" sz="3200" b="1" smtClean="0"/>
          </a:p>
        </p:txBody>
      </p:sp>
      <p:pic>
        <p:nvPicPr>
          <p:cNvPr id="107523" name="Picture 4" descr="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lum contrast="12000"/>
          </a:blip>
          <a:srcRect/>
          <a:stretch>
            <a:fillRect/>
          </a:stretch>
        </p:blipFill>
        <p:spPr>
          <a:xfrm>
            <a:off x="4724400" y="571500"/>
            <a:ext cx="4029075" cy="571500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Rectangle 3"/>
          <p:cNvSpPr>
            <a:spLocks noGrp="1" noChangeArrowheads="1"/>
          </p:cNvSpPr>
          <p:nvPr>
            <p:ph type="title"/>
          </p:nvPr>
        </p:nvSpPr>
        <p:spPr>
          <a:xfrm>
            <a:off x="304800" y="4876800"/>
            <a:ext cx="8458200" cy="1752600"/>
          </a:xfrm>
          <a:noFill/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sl-SI" sz="3000" b="1" smtClean="0"/>
              <a:t>NON-GRASPING MOVEMENTS</a:t>
            </a:r>
            <a:r>
              <a:rPr lang="sl-SI" sz="3000" b="1" smtClean="0">
                <a:solidFill>
                  <a:srgbClr val="FFFF00"/>
                </a:solidFill>
              </a:rPr>
              <a:t> </a:t>
            </a:r>
            <a:r>
              <a:rPr lang="en-US" sz="3000" b="1" smtClean="0">
                <a:solidFill>
                  <a:srgbClr val="FFFF00"/>
                </a:solidFill>
              </a:rPr>
              <a:t/>
            </a:r>
            <a:br>
              <a:rPr lang="en-US" sz="3000" b="1" smtClean="0">
                <a:solidFill>
                  <a:srgbClr val="FFFF00"/>
                </a:solidFill>
              </a:rPr>
            </a:br>
            <a:r>
              <a:rPr lang="en-US" sz="3000" b="1" smtClean="0">
                <a:solidFill>
                  <a:srgbClr val="FFFF00"/>
                </a:solidFill>
              </a:rPr>
              <a:t/>
            </a:r>
            <a:br>
              <a:rPr lang="en-US" sz="3000" b="1" smtClean="0">
                <a:solidFill>
                  <a:srgbClr val="FFFF00"/>
                </a:solidFill>
              </a:rPr>
            </a:br>
            <a:r>
              <a:rPr lang="sl-SI" sz="3000" b="1" smtClean="0"/>
              <a:t>trying to ward off the weapon </a:t>
            </a:r>
            <a:r>
              <a:rPr lang="en-US" sz="3000" b="1" smtClean="0"/>
              <a:t/>
            </a:r>
            <a:br>
              <a:rPr lang="en-US" sz="3000" b="1" smtClean="0"/>
            </a:br>
            <a:r>
              <a:rPr lang="sl-SI" sz="3000" b="1" smtClean="0"/>
              <a:t>wounds on the backs of the hands</a:t>
            </a:r>
          </a:p>
        </p:txBody>
      </p:sp>
      <p:pic>
        <p:nvPicPr>
          <p:cNvPr id="111619" name="Picture 5" descr="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lum bright="24000" contrast="18000"/>
          </a:blip>
          <a:srcRect/>
          <a:stretch>
            <a:fillRect/>
          </a:stretch>
        </p:blipFill>
        <p:spPr>
          <a:xfrm>
            <a:off x="3429000" y="228600"/>
            <a:ext cx="5410200" cy="4602163"/>
          </a:xfrm>
          <a:noFill/>
        </p:spPr>
      </p:pic>
      <p:pic>
        <p:nvPicPr>
          <p:cNvPr id="111620" name="Picture 6" descr="Defensive lacerations and bruising on forearm and hand"/>
          <p:cNvPicPr>
            <a:picLocks noChangeAspect="1" noChangeArrowheads="1"/>
          </p:cNvPicPr>
          <p:nvPr/>
        </p:nvPicPr>
        <p:blipFill>
          <a:blip r:embed="rId3" cstate="print"/>
          <a:srcRect l="13037" r="8737"/>
          <a:stretch>
            <a:fillRect/>
          </a:stretch>
        </p:blipFill>
        <p:spPr bwMode="auto">
          <a:xfrm>
            <a:off x="0" y="228600"/>
            <a:ext cx="3246438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Rectangle 2"/>
          <p:cNvSpPr>
            <a:spLocks noGrp="1" noChangeArrowheads="1"/>
          </p:cNvSpPr>
          <p:nvPr>
            <p:ph idx="1"/>
          </p:nvPr>
        </p:nvSpPr>
        <p:spPr>
          <a:xfrm>
            <a:off x="457200" y="228600"/>
            <a:ext cx="8382000" cy="6400800"/>
          </a:xfrm>
        </p:spPr>
        <p:txBody>
          <a:bodyPr/>
          <a:lstStyle/>
          <a:p>
            <a:pPr marL="0" indent="0" algn="ctr" eaLnBrk="1" hangingPunct="1">
              <a:buFont typeface="Wingdings" pitchFamily="2" charset="2"/>
              <a:buNone/>
            </a:pPr>
            <a:endParaRPr lang="en-GB" b="1" smtClean="0"/>
          </a:p>
          <a:p>
            <a:pPr marL="0" indent="0" algn="ctr" eaLnBrk="1" hangingPunct="1">
              <a:buFont typeface="Wingdings" pitchFamily="2" charset="2"/>
              <a:buNone/>
            </a:pPr>
            <a:r>
              <a:rPr lang="en-GB" b="1" smtClean="0"/>
              <a:t>DEFENCE WOUNDS</a:t>
            </a:r>
          </a:p>
          <a:p>
            <a:pPr marL="0" indent="0" eaLnBrk="1" hangingPunct="1">
              <a:lnSpc>
                <a:spcPct val="60000"/>
              </a:lnSpc>
              <a:buFont typeface="Wingdings" pitchFamily="2" charset="2"/>
              <a:buNone/>
            </a:pPr>
            <a:endParaRPr lang="en-US" b="1" smtClean="0">
              <a:solidFill>
                <a:srgbClr val="FFFF00"/>
              </a:solidFill>
            </a:endParaRPr>
          </a:p>
          <a:p>
            <a:pPr marL="0" indent="0" algn="just" eaLnBrk="1" hangingPunct="1">
              <a:buFont typeface="Wingdings" pitchFamily="2" charset="2"/>
              <a:buNone/>
            </a:pPr>
            <a:endParaRPr lang="en-US" b="1" smtClean="0"/>
          </a:p>
          <a:p>
            <a:pPr marL="0" indent="0" algn="just" eaLnBrk="1" hangingPunct="1">
              <a:lnSpc>
                <a:spcPct val="150000"/>
              </a:lnSpc>
              <a:buFont typeface="Wingdings" pitchFamily="2" charset="2"/>
              <a:buNone/>
            </a:pPr>
            <a:r>
              <a:rPr lang="sl-SI" b="1" smtClean="0"/>
              <a:t>indicate that the victim was conscious, at least partly mobile, and not completely surprised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</TotalTime>
  <Words>2439</Words>
  <Application>Microsoft Office PowerPoint</Application>
  <PresentationFormat>On-screen Show (4:3)</PresentationFormat>
  <Paragraphs>392</Paragraphs>
  <Slides>97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97</vt:i4>
      </vt:variant>
    </vt:vector>
  </HeadingPairs>
  <TitlesOfParts>
    <vt:vector size="98" baseType="lpstr">
      <vt:lpstr>Office Theme</vt:lpstr>
      <vt:lpstr>Mechanical injuries</vt:lpstr>
      <vt:lpstr>WOUND</vt:lpstr>
      <vt:lpstr>Slide 3</vt:lpstr>
      <vt:lpstr>CLASSIFICATION OF WOUNDS</vt:lpstr>
      <vt:lpstr>TYPES OF BLUNT FORCE INJURIES  </vt:lpstr>
      <vt:lpstr>ABRASIONS or GRAZES or SCRATCHES</vt:lpstr>
      <vt:lpstr>ABRASIONS </vt:lpstr>
      <vt:lpstr>ABRASIONS </vt:lpstr>
      <vt:lpstr>ABRASIONS </vt:lpstr>
      <vt:lpstr>ABRASIONS </vt:lpstr>
      <vt:lpstr>ABRASIONS </vt:lpstr>
      <vt:lpstr>ABRASIONS </vt:lpstr>
      <vt:lpstr>ABRASIONS </vt:lpstr>
      <vt:lpstr>ABRASIONS </vt:lpstr>
      <vt:lpstr>ABRASIONS</vt:lpstr>
      <vt:lpstr>Postmortem abrasion</vt:lpstr>
      <vt:lpstr>Postmortem abrasion</vt:lpstr>
      <vt:lpstr>Postmortem abrasion</vt:lpstr>
      <vt:lpstr>Postmortem abrasion</vt:lpstr>
      <vt:lpstr>BRUISES</vt:lpstr>
      <vt:lpstr>BRUISES</vt:lpstr>
      <vt:lpstr>THE EXAMINATION OF WOUNDS             BRUISES</vt:lpstr>
      <vt:lpstr> BRUISES </vt:lpstr>
      <vt:lpstr> BRUISES </vt:lpstr>
      <vt:lpstr> BRUISES </vt:lpstr>
      <vt:lpstr>BRUISES</vt:lpstr>
      <vt:lpstr> BRUISES </vt:lpstr>
      <vt:lpstr> BRUISES </vt:lpstr>
      <vt:lpstr> BRUISES </vt:lpstr>
      <vt:lpstr>BRUISES</vt:lpstr>
      <vt:lpstr> BRUISES </vt:lpstr>
      <vt:lpstr> BRUISES </vt:lpstr>
      <vt:lpstr> BRUISES </vt:lpstr>
      <vt:lpstr>CONTUSIONES</vt:lpstr>
      <vt:lpstr>CONTUSIONES</vt:lpstr>
      <vt:lpstr>CONTUSIONES</vt:lpstr>
      <vt:lpstr> LACERATIONS or TEARS </vt:lpstr>
      <vt:lpstr>LACERATIONS or TEARS </vt:lpstr>
      <vt:lpstr>  LACERATIONS or TEARS  </vt:lpstr>
      <vt:lpstr>LACERATIONS or TEARS</vt:lpstr>
      <vt:lpstr> LACERATIONS or TEARS </vt:lpstr>
      <vt:lpstr> LACERATIONS or TEARS </vt:lpstr>
      <vt:lpstr> LACERATIONS or TEARS </vt:lpstr>
      <vt:lpstr>INCISED WOUNDS</vt:lpstr>
      <vt:lpstr>Slide 45</vt:lpstr>
      <vt:lpstr>Slide 46</vt:lpstr>
      <vt:lpstr>Slide 47</vt:lpstr>
      <vt:lpstr>Slide 48</vt:lpstr>
      <vt:lpstr>Slide 49</vt:lpstr>
      <vt:lpstr>Slide 50</vt:lpstr>
      <vt:lpstr>the main characteristic   the length of the wound  is greater than its depth</vt:lpstr>
      <vt:lpstr>Slide 52</vt:lpstr>
      <vt:lpstr>Slide 53</vt:lpstr>
      <vt:lpstr>Slide 54</vt:lpstr>
      <vt:lpstr>Slide 55</vt:lpstr>
      <vt:lpstr>Slide 56</vt:lpstr>
      <vt:lpstr>Slide 57</vt:lpstr>
      <vt:lpstr>Slide 58</vt:lpstr>
      <vt:lpstr>Slide 59</vt:lpstr>
      <vt:lpstr>Slide 60</vt:lpstr>
      <vt:lpstr>Slide 61</vt:lpstr>
      <vt:lpstr>Slide 62</vt:lpstr>
      <vt:lpstr>Slide 63</vt:lpstr>
      <vt:lpstr>the main characteristic   the depth of the wound is greater than the length</vt:lpstr>
      <vt:lpstr>SHAPE - depends on the type of weapon  In most instances, the wound will have a gap across the centre, because of the elasticity of the skin, causing shape of wound in form of a long ellipse, with resultant shortening of the wound length</vt:lpstr>
      <vt:lpstr>the length of the wound should be measured as it lies undisturbed on the skin, and after reconstruction of the primary appearance </vt:lpstr>
      <vt:lpstr>Slide 67</vt:lpstr>
      <vt:lpstr>other possible shapes - circular, oval, triangular, irregular</vt:lpstr>
      <vt:lpstr>Slide 69</vt:lpstr>
      <vt:lpstr>Slide 70</vt:lpstr>
      <vt:lpstr>Slide 71</vt:lpstr>
      <vt:lpstr>Slide 72</vt:lpstr>
      <vt:lpstr>Slide 73</vt:lpstr>
      <vt:lpstr>Slide 74</vt:lpstr>
      <vt:lpstr>Slide 75</vt:lpstr>
      <vt:lpstr>Slide 76</vt:lpstr>
      <vt:lpstr>Slide 77</vt:lpstr>
      <vt:lpstr>if the knife is “rocked” in the wound, the skin lesion  will be more or less enlarged - combination of stabbing and cutting  </vt:lpstr>
      <vt:lpstr>Slide 79</vt:lpstr>
      <vt:lpstr>Slide 80</vt:lpstr>
      <vt:lpstr>DEPTH  - the depth of a stab wound may be important in attempting to  assess the length of a missing weapon </vt:lpstr>
      <vt:lpstr>the depth may be similar with the true length of the blade if the weapon  was stabbed with its full length</vt:lpstr>
      <vt:lpstr>the depth may be greater than the true length of the blade - common in the abdomen and to a lesser extent in the chest, because the impact of a forceful stab may indent the abdominal or chest wall</vt:lpstr>
      <vt:lpstr>Slide 84</vt:lpstr>
      <vt:lpstr>Slide 85</vt:lpstr>
      <vt:lpstr>Slide 86</vt:lpstr>
      <vt:lpstr>Slide 87</vt:lpstr>
      <vt:lpstr>Slide 88</vt:lpstr>
      <vt:lpstr>many of them penetrate not only the skin and subcutaneous tissues, but also enter vital deep structures and injure deep internal organs  (brain, lungs, heart, liver, spleen, intestines) </vt:lpstr>
      <vt:lpstr>Slide 90</vt:lpstr>
      <vt:lpstr>Slide 91</vt:lpstr>
      <vt:lpstr>Slide 92</vt:lpstr>
      <vt:lpstr>Slide 93</vt:lpstr>
      <vt:lpstr>Slide 94</vt:lpstr>
      <vt:lpstr>SEIZING THE WEAPON   fingers are closed around the blade,  its withdrawal cuts across the flexures of the phalanges or the palm </vt:lpstr>
      <vt:lpstr>NON-GRASPING MOVEMENTS   trying to ward off the weapon  wounds on the backs of the hands</vt:lpstr>
      <vt:lpstr>Slide 97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Katarina</dc:creator>
  <cp:lastModifiedBy>Student</cp:lastModifiedBy>
  <cp:revision>6</cp:revision>
  <dcterms:created xsi:type="dcterms:W3CDTF">2006-08-16T00:00:00Z</dcterms:created>
  <dcterms:modified xsi:type="dcterms:W3CDTF">2024-01-18T08:46:13Z</dcterms:modified>
</cp:coreProperties>
</file>